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708" r:id="rId1"/>
    <p:sldMasterId id="2147483803" r:id="rId2"/>
  </p:sldMasterIdLst>
  <p:notesMasterIdLst>
    <p:notesMasterId r:id="rId32"/>
  </p:notesMasterIdLst>
  <p:sldIdLst>
    <p:sldId id="256" r:id="rId3"/>
    <p:sldId id="258" r:id="rId4"/>
    <p:sldId id="266" r:id="rId5"/>
    <p:sldId id="267" r:id="rId6"/>
    <p:sldId id="278" r:id="rId7"/>
    <p:sldId id="269" r:id="rId8"/>
    <p:sldId id="282" r:id="rId9"/>
    <p:sldId id="285" r:id="rId10"/>
    <p:sldId id="284" r:id="rId11"/>
    <p:sldId id="283" r:id="rId12"/>
    <p:sldId id="271" r:id="rId13"/>
    <p:sldId id="272" r:id="rId14"/>
    <p:sldId id="273" r:id="rId15"/>
    <p:sldId id="275" r:id="rId16"/>
    <p:sldId id="288" r:id="rId17"/>
    <p:sldId id="276" r:id="rId18"/>
    <p:sldId id="277" r:id="rId19"/>
    <p:sldId id="274" r:id="rId20"/>
    <p:sldId id="270" r:id="rId21"/>
    <p:sldId id="260" r:id="rId22"/>
    <p:sldId id="261" r:id="rId23"/>
    <p:sldId id="262" r:id="rId24"/>
    <p:sldId id="286" r:id="rId25"/>
    <p:sldId id="287" r:id="rId26"/>
    <p:sldId id="264" r:id="rId27"/>
    <p:sldId id="279" r:id="rId28"/>
    <p:sldId id="280" r:id="rId29"/>
    <p:sldId id="289" r:id="rId30"/>
    <p:sldId id="290" r:id="rId31"/>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4380"/>
    <p:restoredTop sz="94660"/>
  </p:normalViewPr>
  <p:slideViewPr>
    <p:cSldViewPr snapToGrid="0">
      <p:cViewPr>
        <p:scale>
          <a:sx n="115" d="100"/>
          <a:sy n="115" d="100"/>
        </p:scale>
        <p:origin x="-396" y="22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6.emf"/></Relationships>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2.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Date Placeholder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02F3573E-3240-422E-A631-A81B8FA777DE}" type="datetimeFigureOut">
              <a:rPr lang="he-IL" smtClean="0"/>
              <a:t>כ"ה/תשרי/תשע"ו</a:t>
            </a:fld>
            <a:endParaRPr lang="he-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e-IL"/>
          </a:p>
        </p:txBody>
      </p:sp>
      <p:sp>
        <p:nvSpPr>
          <p:cNvPr id="6" name="Footer Placeholder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Slide Number Placeholder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28FEF141-1E5F-48B9-ACD4-5A7F37EE3324}" type="slidenum">
              <a:rPr lang="he-IL" smtClean="0"/>
              <a:t>‹#›</a:t>
            </a:fld>
            <a:endParaRPr lang="he-IL"/>
          </a:p>
        </p:txBody>
      </p:sp>
    </p:spTree>
    <p:extLst>
      <p:ext uri="{BB962C8B-B14F-4D97-AF65-F5344CB8AC3E}">
        <p14:creationId xmlns:p14="http://schemas.microsoft.com/office/powerpoint/2010/main" val="2828158147"/>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a:p>
        </p:txBody>
      </p:sp>
      <p:sp>
        <p:nvSpPr>
          <p:cNvPr id="4" name="Slide Number Placeholder 3"/>
          <p:cNvSpPr>
            <a:spLocks noGrp="1"/>
          </p:cNvSpPr>
          <p:nvPr>
            <p:ph type="sldNum" sz="quarter" idx="10"/>
          </p:nvPr>
        </p:nvSpPr>
        <p:spPr/>
        <p:txBody>
          <a:bodyPr/>
          <a:lstStyle/>
          <a:p>
            <a:fld id="{28FEF141-1E5F-48B9-ACD4-5A7F37EE3324}" type="slidenum">
              <a:rPr lang="he-IL" smtClean="0"/>
              <a:t>1</a:t>
            </a:fld>
            <a:endParaRPr lang="he-IL"/>
          </a:p>
        </p:txBody>
      </p:sp>
    </p:spTree>
    <p:extLst>
      <p:ext uri="{BB962C8B-B14F-4D97-AF65-F5344CB8AC3E}">
        <p14:creationId xmlns:p14="http://schemas.microsoft.com/office/powerpoint/2010/main" val="4645758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10</a:t>
            </a:fld>
            <a:endParaRPr lang="he-IL"/>
          </a:p>
        </p:txBody>
      </p:sp>
    </p:spTree>
    <p:extLst>
      <p:ext uri="{BB962C8B-B14F-4D97-AF65-F5344CB8AC3E}">
        <p14:creationId xmlns:p14="http://schemas.microsoft.com/office/powerpoint/2010/main" val="28950626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11</a:t>
            </a:fld>
            <a:endParaRPr lang="he-IL"/>
          </a:p>
        </p:txBody>
      </p:sp>
    </p:spTree>
    <p:extLst>
      <p:ext uri="{BB962C8B-B14F-4D97-AF65-F5344CB8AC3E}">
        <p14:creationId xmlns:p14="http://schemas.microsoft.com/office/powerpoint/2010/main" val="8379719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12</a:t>
            </a:fld>
            <a:endParaRPr lang="he-IL"/>
          </a:p>
        </p:txBody>
      </p:sp>
    </p:spTree>
    <p:extLst>
      <p:ext uri="{BB962C8B-B14F-4D97-AF65-F5344CB8AC3E}">
        <p14:creationId xmlns:p14="http://schemas.microsoft.com/office/powerpoint/2010/main" val="34333735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13</a:t>
            </a:fld>
            <a:endParaRPr lang="he-IL"/>
          </a:p>
        </p:txBody>
      </p:sp>
    </p:spTree>
    <p:extLst>
      <p:ext uri="{BB962C8B-B14F-4D97-AF65-F5344CB8AC3E}">
        <p14:creationId xmlns:p14="http://schemas.microsoft.com/office/powerpoint/2010/main" val="3383384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14</a:t>
            </a:fld>
            <a:endParaRPr lang="he-IL"/>
          </a:p>
        </p:txBody>
      </p:sp>
    </p:spTree>
    <p:extLst>
      <p:ext uri="{BB962C8B-B14F-4D97-AF65-F5344CB8AC3E}">
        <p14:creationId xmlns:p14="http://schemas.microsoft.com/office/powerpoint/2010/main" val="8669911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15</a:t>
            </a:fld>
            <a:endParaRPr lang="he-IL"/>
          </a:p>
        </p:txBody>
      </p:sp>
    </p:spTree>
    <p:extLst>
      <p:ext uri="{BB962C8B-B14F-4D97-AF65-F5344CB8AC3E}">
        <p14:creationId xmlns:p14="http://schemas.microsoft.com/office/powerpoint/2010/main" val="18229542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16</a:t>
            </a:fld>
            <a:endParaRPr lang="he-IL"/>
          </a:p>
        </p:txBody>
      </p:sp>
    </p:spTree>
    <p:extLst>
      <p:ext uri="{BB962C8B-B14F-4D97-AF65-F5344CB8AC3E}">
        <p14:creationId xmlns:p14="http://schemas.microsoft.com/office/powerpoint/2010/main" val="34435511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17</a:t>
            </a:fld>
            <a:endParaRPr lang="he-IL"/>
          </a:p>
        </p:txBody>
      </p:sp>
    </p:spTree>
    <p:extLst>
      <p:ext uri="{BB962C8B-B14F-4D97-AF65-F5344CB8AC3E}">
        <p14:creationId xmlns:p14="http://schemas.microsoft.com/office/powerpoint/2010/main" val="42310678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18</a:t>
            </a:fld>
            <a:endParaRPr lang="he-IL"/>
          </a:p>
        </p:txBody>
      </p:sp>
    </p:spTree>
    <p:extLst>
      <p:ext uri="{BB962C8B-B14F-4D97-AF65-F5344CB8AC3E}">
        <p14:creationId xmlns:p14="http://schemas.microsoft.com/office/powerpoint/2010/main" val="8486844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19</a:t>
            </a:fld>
            <a:endParaRPr lang="he-IL"/>
          </a:p>
        </p:txBody>
      </p:sp>
    </p:spTree>
    <p:extLst>
      <p:ext uri="{BB962C8B-B14F-4D97-AF65-F5344CB8AC3E}">
        <p14:creationId xmlns:p14="http://schemas.microsoft.com/office/powerpoint/2010/main" val="1309037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10"/>
          </p:nvPr>
        </p:nvSpPr>
        <p:spPr/>
        <p:txBody>
          <a:bodyPr/>
          <a:lstStyle/>
          <a:p>
            <a:fld id="{28FEF141-1E5F-48B9-ACD4-5A7F37EE3324}" type="slidenum">
              <a:rPr lang="he-IL" smtClean="0"/>
              <a:t>2</a:t>
            </a:fld>
            <a:endParaRPr lang="he-IL"/>
          </a:p>
        </p:txBody>
      </p:sp>
    </p:spTree>
    <p:extLst>
      <p:ext uri="{BB962C8B-B14F-4D97-AF65-F5344CB8AC3E}">
        <p14:creationId xmlns:p14="http://schemas.microsoft.com/office/powerpoint/2010/main" val="25538547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20</a:t>
            </a:fld>
            <a:endParaRPr lang="he-IL"/>
          </a:p>
        </p:txBody>
      </p:sp>
    </p:spTree>
    <p:extLst>
      <p:ext uri="{BB962C8B-B14F-4D97-AF65-F5344CB8AC3E}">
        <p14:creationId xmlns:p14="http://schemas.microsoft.com/office/powerpoint/2010/main" val="1141411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21</a:t>
            </a:fld>
            <a:endParaRPr lang="he-IL"/>
          </a:p>
        </p:txBody>
      </p:sp>
    </p:spTree>
    <p:extLst>
      <p:ext uri="{BB962C8B-B14F-4D97-AF65-F5344CB8AC3E}">
        <p14:creationId xmlns:p14="http://schemas.microsoft.com/office/powerpoint/2010/main" val="42082667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22</a:t>
            </a:fld>
            <a:endParaRPr lang="he-IL"/>
          </a:p>
        </p:txBody>
      </p:sp>
    </p:spTree>
    <p:extLst>
      <p:ext uri="{BB962C8B-B14F-4D97-AF65-F5344CB8AC3E}">
        <p14:creationId xmlns:p14="http://schemas.microsoft.com/office/powerpoint/2010/main" val="1617789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23</a:t>
            </a:fld>
            <a:endParaRPr lang="he-IL"/>
          </a:p>
        </p:txBody>
      </p:sp>
    </p:spTree>
    <p:extLst>
      <p:ext uri="{BB962C8B-B14F-4D97-AF65-F5344CB8AC3E}">
        <p14:creationId xmlns:p14="http://schemas.microsoft.com/office/powerpoint/2010/main" val="5083673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24</a:t>
            </a:fld>
            <a:endParaRPr lang="he-IL"/>
          </a:p>
        </p:txBody>
      </p:sp>
    </p:spTree>
    <p:extLst>
      <p:ext uri="{BB962C8B-B14F-4D97-AF65-F5344CB8AC3E}">
        <p14:creationId xmlns:p14="http://schemas.microsoft.com/office/powerpoint/2010/main" val="19792795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25</a:t>
            </a:fld>
            <a:endParaRPr lang="he-IL"/>
          </a:p>
        </p:txBody>
      </p:sp>
    </p:spTree>
    <p:extLst>
      <p:ext uri="{BB962C8B-B14F-4D97-AF65-F5344CB8AC3E}">
        <p14:creationId xmlns:p14="http://schemas.microsoft.com/office/powerpoint/2010/main" val="124276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26</a:t>
            </a:fld>
            <a:endParaRPr lang="he-IL"/>
          </a:p>
        </p:txBody>
      </p:sp>
    </p:spTree>
    <p:extLst>
      <p:ext uri="{BB962C8B-B14F-4D97-AF65-F5344CB8AC3E}">
        <p14:creationId xmlns:p14="http://schemas.microsoft.com/office/powerpoint/2010/main" val="29101900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27</a:t>
            </a:fld>
            <a:endParaRPr lang="he-IL"/>
          </a:p>
        </p:txBody>
      </p:sp>
    </p:spTree>
    <p:extLst>
      <p:ext uri="{BB962C8B-B14F-4D97-AF65-F5344CB8AC3E}">
        <p14:creationId xmlns:p14="http://schemas.microsoft.com/office/powerpoint/2010/main" val="16168331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28</a:t>
            </a:fld>
            <a:endParaRPr lang="he-IL"/>
          </a:p>
        </p:txBody>
      </p:sp>
    </p:spTree>
    <p:extLst>
      <p:ext uri="{BB962C8B-B14F-4D97-AF65-F5344CB8AC3E}">
        <p14:creationId xmlns:p14="http://schemas.microsoft.com/office/powerpoint/2010/main" val="38720211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29</a:t>
            </a:fld>
            <a:endParaRPr lang="he-IL"/>
          </a:p>
        </p:txBody>
      </p:sp>
    </p:spTree>
    <p:extLst>
      <p:ext uri="{BB962C8B-B14F-4D97-AF65-F5344CB8AC3E}">
        <p14:creationId xmlns:p14="http://schemas.microsoft.com/office/powerpoint/2010/main" val="40601460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10"/>
          </p:nvPr>
        </p:nvSpPr>
        <p:spPr/>
        <p:txBody>
          <a:bodyPr/>
          <a:lstStyle/>
          <a:p>
            <a:fld id="{28FEF141-1E5F-48B9-ACD4-5A7F37EE3324}" type="slidenum">
              <a:rPr lang="he-IL" smtClean="0"/>
              <a:t>3</a:t>
            </a:fld>
            <a:endParaRPr lang="he-IL"/>
          </a:p>
        </p:txBody>
      </p:sp>
    </p:spTree>
    <p:extLst>
      <p:ext uri="{BB962C8B-B14F-4D97-AF65-F5344CB8AC3E}">
        <p14:creationId xmlns:p14="http://schemas.microsoft.com/office/powerpoint/2010/main" val="2333636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r" defTabSz="914400" rtl="1" eaLnBrk="1" fontAlgn="auto" latinLnBrk="0" hangingPunct="1">
              <a:lnSpc>
                <a:spcPct val="100000"/>
              </a:lnSpc>
              <a:spcBef>
                <a:spcPts val="0"/>
              </a:spcBef>
              <a:spcAft>
                <a:spcPts val="0"/>
              </a:spcAft>
              <a:buClrTx/>
              <a:buSzTx/>
              <a:buFontTx/>
              <a:buNone/>
              <a:tabLst/>
              <a:defRPr/>
            </a:pPr>
            <a:r>
              <a:rPr lang="he-IL" dirty="0" smtClean="0"/>
              <a:t>מדוע הצעת מוצר זה תהיה יעילה עבור המקרה</a:t>
            </a:r>
          </a:p>
        </p:txBody>
      </p:sp>
      <p:sp>
        <p:nvSpPr>
          <p:cNvPr id="4" name="Slide Number Placeholder 3"/>
          <p:cNvSpPr>
            <a:spLocks noGrp="1"/>
          </p:cNvSpPr>
          <p:nvPr>
            <p:ph type="sldNum" sz="quarter" idx="10"/>
          </p:nvPr>
        </p:nvSpPr>
        <p:spPr/>
        <p:txBody>
          <a:bodyPr/>
          <a:lstStyle/>
          <a:p>
            <a:fld id="{28FEF141-1E5F-48B9-ACD4-5A7F37EE3324}" type="slidenum">
              <a:rPr lang="he-IL" smtClean="0"/>
              <a:t>4</a:t>
            </a:fld>
            <a:endParaRPr lang="he-IL"/>
          </a:p>
        </p:txBody>
      </p:sp>
    </p:spTree>
    <p:extLst>
      <p:ext uri="{BB962C8B-B14F-4D97-AF65-F5344CB8AC3E}">
        <p14:creationId xmlns:p14="http://schemas.microsoft.com/office/powerpoint/2010/main" val="615807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5</a:t>
            </a:fld>
            <a:endParaRPr lang="he-IL"/>
          </a:p>
        </p:txBody>
      </p:sp>
    </p:spTree>
    <p:extLst>
      <p:ext uri="{BB962C8B-B14F-4D97-AF65-F5344CB8AC3E}">
        <p14:creationId xmlns:p14="http://schemas.microsoft.com/office/powerpoint/2010/main" val="1803038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r" defTabSz="914400" rtl="1" eaLnBrk="1" fontAlgn="auto" latinLnBrk="0" hangingPunct="1">
              <a:lnSpc>
                <a:spcPct val="100000"/>
              </a:lnSpc>
              <a:spcBef>
                <a:spcPts val="0"/>
              </a:spcBef>
              <a:spcAft>
                <a:spcPts val="0"/>
              </a:spcAft>
              <a:buClrTx/>
              <a:buSzTx/>
              <a:buFontTx/>
              <a:buNone/>
              <a:tabLst/>
              <a:defRPr/>
            </a:pPr>
            <a:r>
              <a:rPr lang="he-IL" dirty="0" smtClean="0"/>
              <a:t>מה הסיבות לבחירתה ומה הארכיטקטורה שלה. יש להציג צילומי מסך מהמערכת העובדת.</a:t>
            </a:r>
          </a:p>
          <a:p>
            <a:endParaRPr lang="he-IL" dirty="0"/>
          </a:p>
        </p:txBody>
      </p:sp>
      <p:sp>
        <p:nvSpPr>
          <p:cNvPr id="4" name="Slide Number Placeholder 3"/>
          <p:cNvSpPr>
            <a:spLocks noGrp="1"/>
          </p:cNvSpPr>
          <p:nvPr>
            <p:ph type="sldNum" sz="quarter" idx="10"/>
          </p:nvPr>
        </p:nvSpPr>
        <p:spPr/>
        <p:txBody>
          <a:bodyPr/>
          <a:lstStyle/>
          <a:p>
            <a:fld id="{28FEF141-1E5F-48B9-ACD4-5A7F37EE3324}" type="slidenum">
              <a:rPr lang="he-IL" smtClean="0"/>
              <a:t>6</a:t>
            </a:fld>
            <a:endParaRPr lang="he-IL"/>
          </a:p>
        </p:txBody>
      </p:sp>
    </p:spTree>
    <p:extLst>
      <p:ext uri="{BB962C8B-B14F-4D97-AF65-F5344CB8AC3E}">
        <p14:creationId xmlns:p14="http://schemas.microsoft.com/office/powerpoint/2010/main" val="2501191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7</a:t>
            </a:fld>
            <a:endParaRPr lang="he-IL"/>
          </a:p>
        </p:txBody>
      </p:sp>
    </p:spTree>
    <p:extLst>
      <p:ext uri="{BB962C8B-B14F-4D97-AF65-F5344CB8AC3E}">
        <p14:creationId xmlns:p14="http://schemas.microsoft.com/office/powerpoint/2010/main" val="11401399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8</a:t>
            </a:fld>
            <a:endParaRPr lang="he-IL"/>
          </a:p>
        </p:txBody>
      </p:sp>
    </p:spTree>
    <p:extLst>
      <p:ext uri="{BB962C8B-B14F-4D97-AF65-F5344CB8AC3E}">
        <p14:creationId xmlns:p14="http://schemas.microsoft.com/office/powerpoint/2010/main" val="26903364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a:p>
        </p:txBody>
      </p:sp>
      <p:sp>
        <p:nvSpPr>
          <p:cNvPr id="4" name="מציין מיקום של מספר שקופית 3"/>
          <p:cNvSpPr>
            <a:spLocks noGrp="1"/>
          </p:cNvSpPr>
          <p:nvPr>
            <p:ph type="sldNum" sz="quarter" idx="10"/>
          </p:nvPr>
        </p:nvSpPr>
        <p:spPr/>
        <p:txBody>
          <a:bodyPr/>
          <a:lstStyle/>
          <a:p>
            <a:fld id="{28FEF141-1E5F-48B9-ACD4-5A7F37EE3324}" type="slidenum">
              <a:rPr lang="he-IL" smtClean="0"/>
              <a:t>9</a:t>
            </a:fld>
            <a:endParaRPr lang="he-IL"/>
          </a:p>
        </p:txBody>
      </p:sp>
    </p:spTree>
    <p:extLst>
      <p:ext uri="{BB962C8B-B14F-4D97-AF65-F5344CB8AC3E}">
        <p14:creationId xmlns:p14="http://schemas.microsoft.com/office/powerpoint/2010/main" val="41021137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A95DCEA-0734-4501-A88F-ED6D51B9C7AA}" type="datetime13">
              <a:rPr lang="he-IL" smtClean="0"/>
              <a:t>08.10.2015</a:t>
            </a:fld>
            <a:endParaRPr lang="he-IL"/>
          </a:p>
        </p:txBody>
      </p:sp>
      <p:sp>
        <p:nvSpPr>
          <p:cNvPr id="5" name="Footer Placeholder 4"/>
          <p:cNvSpPr>
            <a:spLocks noGrp="1"/>
          </p:cNvSpPr>
          <p:nvPr>
            <p:ph type="ftr" sz="quarter" idx="11"/>
          </p:nvPr>
        </p:nvSpPr>
        <p:spPr/>
        <p:txBody>
          <a:bodyPr/>
          <a:lstStyle/>
          <a:p>
            <a:r>
              <a:rPr lang="he-IL" smtClean="0"/>
              <a:t>למידה מעשית - סדנא</a:t>
            </a:r>
            <a:endParaRPr lang="he-IL"/>
          </a:p>
        </p:txBody>
      </p:sp>
      <p:sp>
        <p:nvSpPr>
          <p:cNvPr id="6" name="Slide Number Placeholder 5"/>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195227766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45CF1D1-964A-44C3-A516-DBF7C6D9799E}" type="datetime13">
              <a:rPr lang="he-IL" smtClean="0"/>
              <a:t>08.10.2015</a:t>
            </a:fld>
            <a:endParaRPr lang="he-IL"/>
          </a:p>
        </p:txBody>
      </p:sp>
      <p:sp>
        <p:nvSpPr>
          <p:cNvPr id="5" name="Footer Placeholder 4"/>
          <p:cNvSpPr>
            <a:spLocks noGrp="1"/>
          </p:cNvSpPr>
          <p:nvPr>
            <p:ph type="ftr" sz="quarter" idx="11"/>
          </p:nvPr>
        </p:nvSpPr>
        <p:spPr/>
        <p:txBody>
          <a:bodyPr/>
          <a:lstStyle/>
          <a:p>
            <a:r>
              <a:rPr lang="he-IL" smtClean="0"/>
              <a:t>למידה מעשית - סדנא</a:t>
            </a:r>
            <a:endParaRPr lang="he-IL"/>
          </a:p>
        </p:txBody>
      </p:sp>
      <p:sp>
        <p:nvSpPr>
          <p:cNvPr id="6" name="Slide Number Placeholder 5"/>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1740485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1ADA0C-A759-4631-BCB1-ECB2DDBF9B56}" type="datetime13">
              <a:rPr lang="he-IL" smtClean="0"/>
              <a:t>08.10.2015</a:t>
            </a:fld>
            <a:endParaRPr lang="he-IL"/>
          </a:p>
        </p:txBody>
      </p:sp>
      <p:sp>
        <p:nvSpPr>
          <p:cNvPr id="5" name="Footer Placeholder 4"/>
          <p:cNvSpPr>
            <a:spLocks noGrp="1"/>
          </p:cNvSpPr>
          <p:nvPr>
            <p:ph type="ftr" sz="quarter" idx="11"/>
          </p:nvPr>
        </p:nvSpPr>
        <p:spPr/>
        <p:txBody>
          <a:bodyPr/>
          <a:lstStyle/>
          <a:p>
            <a:r>
              <a:rPr lang="he-IL" smtClean="0"/>
              <a:t>למידה מעשית - סדנא</a:t>
            </a:r>
            <a:endParaRPr lang="he-IL"/>
          </a:p>
        </p:txBody>
      </p:sp>
      <p:sp>
        <p:nvSpPr>
          <p:cNvPr id="6" name="Slide Number Placeholder 5"/>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30639457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39414BF-35E0-4EB3-8255-61B51BC11B41}" type="datetime13">
              <a:rPr lang="he-IL" smtClean="0"/>
              <a:t>08.10.2015</a:t>
            </a:fld>
            <a:endParaRPr lang="he-IL"/>
          </a:p>
        </p:txBody>
      </p:sp>
      <p:sp>
        <p:nvSpPr>
          <p:cNvPr id="5" name="Footer Placeholder 4"/>
          <p:cNvSpPr>
            <a:spLocks noGrp="1"/>
          </p:cNvSpPr>
          <p:nvPr>
            <p:ph type="ftr" sz="quarter" idx="11"/>
          </p:nvPr>
        </p:nvSpPr>
        <p:spPr/>
        <p:txBody>
          <a:bodyPr/>
          <a:lstStyle/>
          <a:p>
            <a:r>
              <a:rPr lang="he-IL" dirty="0" smtClean="0"/>
              <a:t>למידה מעשית - סדנא</a:t>
            </a:r>
            <a:endParaRPr lang="he-IL" dirty="0"/>
          </a:p>
        </p:txBody>
      </p:sp>
      <p:sp>
        <p:nvSpPr>
          <p:cNvPr id="6" name="Slide Number Placeholder 5"/>
          <p:cNvSpPr>
            <a:spLocks noGrp="1"/>
          </p:cNvSpPr>
          <p:nvPr>
            <p:ph type="sldNum" sz="quarter" idx="12"/>
          </p:nvPr>
        </p:nvSpPr>
        <p:spPr/>
        <p:txBody>
          <a:bodyPr/>
          <a:lstStyle/>
          <a:p>
            <a:fld id="{33D86582-7455-425D-8C9D-2EBAA396C74C}" type="slidenum">
              <a:rPr lang="he-IL" smtClean="0"/>
              <a:t>‹#›</a:t>
            </a:fld>
            <a:endParaRPr lang="he-I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050398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49A8F80-126D-42FF-BACD-0B78EFC42993}" type="datetime13">
              <a:rPr lang="he-IL" smtClean="0"/>
              <a:t>08.10.2015</a:t>
            </a:fld>
            <a:endParaRPr lang="he-IL"/>
          </a:p>
        </p:txBody>
      </p:sp>
      <p:sp>
        <p:nvSpPr>
          <p:cNvPr id="5" name="Footer Placeholder 4"/>
          <p:cNvSpPr>
            <a:spLocks noGrp="1"/>
          </p:cNvSpPr>
          <p:nvPr>
            <p:ph type="ftr" sz="quarter" idx="11"/>
          </p:nvPr>
        </p:nvSpPr>
        <p:spPr/>
        <p:txBody>
          <a:bodyPr/>
          <a:lstStyle/>
          <a:p>
            <a:r>
              <a:rPr lang="he-IL" smtClean="0"/>
              <a:t>למידה מעשית - סדנא</a:t>
            </a:r>
            <a:endParaRPr lang="he-IL"/>
          </a:p>
        </p:txBody>
      </p:sp>
      <p:sp>
        <p:nvSpPr>
          <p:cNvPr id="6" name="Slide Number Placeholder 5"/>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394247448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FD9F4B9-78F1-42ED-9C6E-728C25233A2C}" type="datetime13">
              <a:rPr lang="he-IL" smtClean="0"/>
              <a:t>08.10.2015</a:t>
            </a:fld>
            <a:endParaRPr lang="he-IL"/>
          </a:p>
        </p:txBody>
      </p:sp>
      <p:sp>
        <p:nvSpPr>
          <p:cNvPr id="5" name="Footer Placeholder 4"/>
          <p:cNvSpPr>
            <a:spLocks noGrp="1"/>
          </p:cNvSpPr>
          <p:nvPr>
            <p:ph type="ftr" sz="quarter" idx="11"/>
          </p:nvPr>
        </p:nvSpPr>
        <p:spPr/>
        <p:txBody>
          <a:bodyPr/>
          <a:lstStyle/>
          <a:p>
            <a:r>
              <a:rPr lang="he-IL" smtClean="0"/>
              <a:t>למידה מעשית - סדנא</a:t>
            </a:r>
            <a:endParaRPr lang="he-IL"/>
          </a:p>
        </p:txBody>
      </p:sp>
      <p:sp>
        <p:nvSpPr>
          <p:cNvPr id="6" name="Slide Number Placeholder 5"/>
          <p:cNvSpPr>
            <a:spLocks noGrp="1"/>
          </p:cNvSpPr>
          <p:nvPr>
            <p:ph type="sldNum" sz="quarter" idx="12"/>
          </p:nvPr>
        </p:nvSpPr>
        <p:spPr/>
        <p:txBody>
          <a:bodyPr/>
          <a:lstStyle/>
          <a:p>
            <a:fld id="{33D86582-7455-425D-8C9D-2EBAA396C74C}" type="slidenum">
              <a:rPr lang="he-IL" smtClean="0"/>
              <a:t>‹#›</a:t>
            </a:fld>
            <a:endParaRPr lang="he-IL"/>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32900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6041A4C-1FB8-426B-A933-B1A6C3EF5FED}" type="datetime13">
              <a:rPr lang="he-IL" smtClean="0"/>
              <a:t>08.10.2015</a:t>
            </a:fld>
            <a:endParaRPr lang="he-IL"/>
          </a:p>
        </p:txBody>
      </p:sp>
      <p:sp>
        <p:nvSpPr>
          <p:cNvPr id="6" name="Footer Placeholder 5"/>
          <p:cNvSpPr>
            <a:spLocks noGrp="1"/>
          </p:cNvSpPr>
          <p:nvPr>
            <p:ph type="ftr" sz="quarter" idx="11"/>
          </p:nvPr>
        </p:nvSpPr>
        <p:spPr/>
        <p:txBody>
          <a:bodyPr/>
          <a:lstStyle/>
          <a:p>
            <a:r>
              <a:rPr lang="he-IL" smtClean="0"/>
              <a:t>למידה מעשית - סדנא</a:t>
            </a:r>
            <a:endParaRPr lang="he-IL"/>
          </a:p>
        </p:txBody>
      </p:sp>
      <p:sp>
        <p:nvSpPr>
          <p:cNvPr id="7" name="Slide Number Placeholder 6"/>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34645054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995898-2B11-48B9-B62D-2DA5F6CD1E87}" type="datetime13">
              <a:rPr lang="he-IL" smtClean="0"/>
              <a:t>08.10.2015</a:t>
            </a:fld>
            <a:endParaRPr lang="he-IL"/>
          </a:p>
        </p:txBody>
      </p:sp>
      <p:sp>
        <p:nvSpPr>
          <p:cNvPr id="8" name="Footer Placeholder 7"/>
          <p:cNvSpPr>
            <a:spLocks noGrp="1"/>
          </p:cNvSpPr>
          <p:nvPr>
            <p:ph type="ftr" sz="quarter" idx="11"/>
          </p:nvPr>
        </p:nvSpPr>
        <p:spPr/>
        <p:txBody>
          <a:bodyPr/>
          <a:lstStyle/>
          <a:p>
            <a:r>
              <a:rPr lang="he-IL" smtClean="0"/>
              <a:t>למידה מעשית - סדנא</a:t>
            </a:r>
            <a:endParaRPr lang="he-IL"/>
          </a:p>
        </p:txBody>
      </p:sp>
      <p:sp>
        <p:nvSpPr>
          <p:cNvPr id="9" name="Slide Number Placeholder 8"/>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19470694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F2366BE-664E-40AB-AC3E-F820EA9A5D9B}" type="datetime13">
              <a:rPr lang="he-IL" smtClean="0"/>
              <a:t>08.10.2015</a:t>
            </a:fld>
            <a:endParaRPr lang="he-IL"/>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6293565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09EC237-B914-4DAE-834B-95F4833A27D6}" type="datetime13">
              <a:rPr lang="he-IL" smtClean="0"/>
              <a:t>08.10.2015</a:t>
            </a:fld>
            <a:endParaRPr lang="he-IL"/>
          </a:p>
        </p:txBody>
      </p:sp>
      <p:sp>
        <p:nvSpPr>
          <p:cNvPr id="8" name="Footer Placeholder 7"/>
          <p:cNvSpPr>
            <a:spLocks noGrp="1"/>
          </p:cNvSpPr>
          <p:nvPr>
            <p:ph type="ftr" sz="quarter" idx="11"/>
          </p:nvPr>
        </p:nvSpPr>
        <p:spPr/>
        <p:txBody>
          <a:bodyPr/>
          <a:lstStyle>
            <a:lvl1pPr>
              <a:defRPr>
                <a:solidFill>
                  <a:srgbClr val="FFFFFF"/>
                </a:solidFill>
              </a:defRPr>
            </a:lvl1pPr>
          </a:lstStyle>
          <a:p>
            <a:r>
              <a:rPr lang="he-IL" smtClean="0"/>
              <a:t>למידה מעשית - סדנא</a:t>
            </a:r>
            <a:endParaRPr lang="he-IL"/>
          </a:p>
        </p:txBody>
      </p:sp>
      <p:sp>
        <p:nvSpPr>
          <p:cNvPr id="9" name="Slide Number Placeholder 8"/>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32706670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946D031-7B1B-452E-BE0F-2452F7FB0AEF}" type="datetime13">
              <a:rPr lang="he-IL" smtClean="0"/>
              <a:t>08.10.2015</a:t>
            </a:fld>
            <a:endParaRPr lang="he-IL"/>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he-IL" smtClean="0"/>
              <a:t>למידה מעשית - סדנא</a:t>
            </a:r>
            <a:endParaRPr lang="he-IL"/>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3D86582-7455-425D-8C9D-2EBAA396C74C}" type="slidenum">
              <a:rPr lang="he-IL" smtClean="0"/>
              <a:t>‹#›</a:t>
            </a:fld>
            <a:endParaRPr lang="he-IL"/>
          </a:p>
        </p:txBody>
      </p:sp>
    </p:spTree>
    <p:extLst>
      <p:ext uri="{BB962C8B-B14F-4D97-AF65-F5344CB8AC3E}">
        <p14:creationId xmlns:p14="http://schemas.microsoft.com/office/powerpoint/2010/main" val="2626021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1918537-12F3-4C3D-9FB4-B62598C63A0C}" type="datetime13">
              <a:rPr lang="he-IL" smtClean="0"/>
              <a:t>08.10.2015</a:t>
            </a:fld>
            <a:endParaRPr lang="he-IL"/>
          </a:p>
        </p:txBody>
      </p:sp>
      <p:sp>
        <p:nvSpPr>
          <p:cNvPr id="5" name="Footer Placeholder 4"/>
          <p:cNvSpPr>
            <a:spLocks noGrp="1"/>
          </p:cNvSpPr>
          <p:nvPr>
            <p:ph type="ftr" sz="quarter" idx="11"/>
          </p:nvPr>
        </p:nvSpPr>
        <p:spPr/>
        <p:txBody>
          <a:bodyPr/>
          <a:lstStyle/>
          <a:p>
            <a:r>
              <a:rPr lang="he-IL" smtClean="0"/>
              <a:t>למידה מעשית - סדנא</a:t>
            </a:r>
            <a:endParaRPr lang="he-IL"/>
          </a:p>
        </p:txBody>
      </p:sp>
      <p:sp>
        <p:nvSpPr>
          <p:cNvPr id="6" name="Slide Number Placeholder 5"/>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1135300441"/>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44E095-4B7F-4033-82A5-AA310EAC5DB7}" type="datetime13">
              <a:rPr lang="he-IL" smtClean="0"/>
              <a:t>08.10.2015</a:t>
            </a:fld>
            <a:endParaRPr lang="he-IL"/>
          </a:p>
        </p:txBody>
      </p:sp>
      <p:sp>
        <p:nvSpPr>
          <p:cNvPr id="6" name="Footer Placeholder 5"/>
          <p:cNvSpPr>
            <a:spLocks noGrp="1"/>
          </p:cNvSpPr>
          <p:nvPr>
            <p:ph type="ftr" sz="quarter" idx="11"/>
          </p:nvPr>
        </p:nvSpPr>
        <p:spPr/>
        <p:txBody>
          <a:bodyPr/>
          <a:lstStyle/>
          <a:p>
            <a:r>
              <a:rPr lang="he-IL" smtClean="0"/>
              <a:t>למידה מעשית - סדנא</a:t>
            </a:r>
            <a:endParaRPr lang="he-IL"/>
          </a:p>
        </p:txBody>
      </p:sp>
      <p:sp>
        <p:nvSpPr>
          <p:cNvPr id="7" name="Slide Number Placeholder 6"/>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40429223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C833B89-76A8-43E7-A541-7D585E80A045}" type="datetime13">
              <a:rPr lang="he-IL" smtClean="0"/>
              <a:t>08.10.2015</a:t>
            </a:fld>
            <a:endParaRPr lang="he-IL"/>
          </a:p>
        </p:txBody>
      </p:sp>
      <p:sp>
        <p:nvSpPr>
          <p:cNvPr id="5" name="Footer Placeholder 4"/>
          <p:cNvSpPr>
            <a:spLocks noGrp="1"/>
          </p:cNvSpPr>
          <p:nvPr>
            <p:ph type="ftr" sz="quarter" idx="11"/>
          </p:nvPr>
        </p:nvSpPr>
        <p:spPr/>
        <p:txBody>
          <a:bodyPr/>
          <a:lstStyle/>
          <a:p>
            <a:r>
              <a:rPr lang="he-IL" smtClean="0"/>
              <a:t>למידה מעשית - סדנא</a:t>
            </a:r>
            <a:endParaRPr lang="he-IL"/>
          </a:p>
        </p:txBody>
      </p:sp>
      <p:sp>
        <p:nvSpPr>
          <p:cNvPr id="6" name="Slide Number Placeholder 5"/>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244183137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6FEF570-D85E-4625-8806-B0C3E7D3CCB0}" type="datetime13">
              <a:rPr lang="he-IL" smtClean="0"/>
              <a:t>08.10.2015</a:t>
            </a:fld>
            <a:endParaRPr lang="he-IL"/>
          </a:p>
        </p:txBody>
      </p:sp>
      <p:sp>
        <p:nvSpPr>
          <p:cNvPr id="5" name="Footer Placeholder 4"/>
          <p:cNvSpPr>
            <a:spLocks noGrp="1"/>
          </p:cNvSpPr>
          <p:nvPr>
            <p:ph type="ftr" sz="quarter" idx="11"/>
          </p:nvPr>
        </p:nvSpPr>
        <p:spPr/>
        <p:txBody>
          <a:bodyPr/>
          <a:lstStyle/>
          <a:p>
            <a:r>
              <a:rPr lang="he-IL" smtClean="0"/>
              <a:t>למידה מעשית - סדנא</a:t>
            </a:r>
            <a:endParaRPr lang="he-IL"/>
          </a:p>
        </p:txBody>
      </p:sp>
      <p:sp>
        <p:nvSpPr>
          <p:cNvPr id="6" name="Slide Number Placeholder 5"/>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28490413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54D623E-D8A4-4968-B331-3CDCC80474C0}" type="datetime13">
              <a:rPr lang="he-IL" smtClean="0"/>
              <a:t>08.10.2015</a:t>
            </a:fld>
            <a:endParaRPr lang="he-IL"/>
          </a:p>
        </p:txBody>
      </p:sp>
      <p:sp>
        <p:nvSpPr>
          <p:cNvPr id="5" name="Footer Placeholder 4"/>
          <p:cNvSpPr>
            <a:spLocks noGrp="1"/>
          </p:cNvSpPr>
          <p:nvPr>
            <p:ph type="ftr" sz="quarter" idx="11"/>
          </p:nvPr>
        </p:nvSpPr>
        <p:spPr/>
        <p:txBody>
          <a:bodyPr/>
          <a:lstStyle/>
          <a:p>
            <a:r>
              <a:rPr lang="he-IL" smtClean="0"/>
              <a:t>למידה מעשית - סדנא</a:t>
            </a:r>
            <a:endParaRPr lang="he-IL"/>
          </a:p>
        </p:txBody>
      </p:sp>
      <p:sp>
        <p:nvSpPr>
          <p:cNvPr id="6" name="Slide Number Placeholder 5"/>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119574070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53162C6-11EA-4563-A59F-3868936240FD}" type="datetime13">
              <a:rPr lang="he-IL" smtClean="0"/>
              <a:t>08.10.2015</a:t>
            </a:fld>
            <a:endParaRPr lang="he-IL"/>
          </a:p>
        </p:txBody>
      </p:sp>
      <p:sp>
        <p:nvSpPr>
          <p:cNvPr id="6" name="Footer Placeholder 5"/>
          <p:cNvSpPr>
            <a:spLocks noGrp="1"/>
          </p:cNvSpPr>
          <p:nvPr>
            <p:ph type="ftr" sz="quarter" idx="11"/>
          </p:nvPr>
        </p:nvSpPr>
        <p:spPr/>
        <p:txBody>
          <a:bodyPr/>
          <a:lstStyle/>
          <a:p>
            <a:r>
              <a:rPr lang="he-IL" smtClean="0"/>
              <a:t>למידה מעשית - סדנא</a:t>
            </a:r>
            <a:endParaRPr lang="he-IL"/>
          </a:p>
        </p:txBody>
      </p:sp>
      <p:sp>
        <p:nvSpPr>
          <p:cNvPr id="7" name="Slide Number Placeholder 6"/>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138502576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45127" y="2507550"/>
            <a:ext cx="5156200" cy="3680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7550"/>
            <a:ext cx="5181601" cy="3680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EDE28BB-A83F-4A32-A5AF-133EABA56C82}" type="datetime13">
              <a:rPr lang="he-IL" smtClean="0"/>
              <a:t>08.10.2015</a:t>
            </a:fld>
            <a:endParaRPr lang="he-IL"/>
          </a:p>
        </p:txBody>
      </p:sp>
      <p:sp>
        <p:nvSpPr>
          <p:cNvPr id="8" name="Footer Placeholder 7"/>
          <p:cNvSpPr>
            <a:spLocks noGrp="1"/>
          </p:cNvSpPr>
          <p:nvPr>
            <p:ph type="ftr" sz="quarter" idx="11"/>
          </p:nvPr>
        </p:nvSpPr>
        <p:spPr/>
        <p:txBody>
          <a:bodyPr/>
          <a:lstStyle/>
          <a:p>
            <a:r>
              <a:rPr lang="he-IL" smtClean="0"/>
              <a:t>למידה מעשית - סדנא</a:t>
            </a:r>
            <a:endParaRPr lang="he-IL"/>
          </a:p>
        </p:txBody>
      </p:sp>
      <p:sp>
        <p:nvSpPr>
          <p:cNvPr id="9" name="Slide Number Placeholder 8"/>
          <p:cNvSpPr>
            <a:spLocks noGrp="1"/>
          </p:cNvSpPr>
          <p:nvPr>
            <p:ph type="sldNum" sz="quarter" idx="12"/>
          </p:nvPr>
        </p:nvSpPr>
        <p:spPr/>
        <p:txBody>
          <a:bodyPr/>
          <a:lstStyle/>
          <a:p>
            <a:fld id="{33D86582-7455-425D-8C9D-2EBAA396C74C}" type="slidenum">
              <a:rPr lang="he-IL" smtClean="0"/>
              <a:t>‹#›</a:t>
            </a:fld>
            <a:endParaRPr lang="he-IL"/>
          </a:p>
        </p:txBody>
      </p:sp>
      <p:sp>
        <p:nvSpPr>
          <p:cNvPr id="10" name="Title 9"/>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99227384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A6C5CA1-C158-49B0-87B2-472044D90903}" type="datetime13">
              <a:rPr lang="he-IL" smtClean="0"/>
              <a:t>08.10.2015</a:t>
            </a:fld>
            <a:endParaRPr lang="he-IL"/>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a:t>
            </a:fld>
            <a:endParaRPr lang="he-IL"/>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2424891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A51B6-6EA4-4DFF-96E2-000F541F5E50}" type="datetime13">
              <a:rPr lang="he-IL" smtClean="0"/>
              <a:t>08.10.2015</a:t>
            </a:fld>
            <a:endParaRPr lang="he-IL"/>
          </a:p>
        </p:txBody>
      </p:sp>
      <p:sp>
        <p:nvSpPr>
          <p:cNvPr id="3" name="Footer Placeholder 2"/>
          <p:cNvSpPr>
            <a:spLocks noGrp="1"/>
          </p:cNvSpPr>
          <p:nvPr>
            <p:ph type="ftr" sz="quarter" idx="11"/>
          </p:nvPr>
        </p:nvSpPr>
        <p:spPr/>
        <p:txBody>
          <a:bodyPr/>
          <a:lstStyle/>
          <a:p>
            <a:r>
              <a:rPr lang="he-IL" smtClean="0"/>
              <a:t>למידה מעשית - סדנא</a:t>
            </a:r>
            <a:endParaRPr lang="he-IL"/>
          </a:p>
        </p:txBody>
      </p:sp>
      <p:sp>
        <p:nvSpPr>
          <p:cNvPr id="4" name="Slide Number Placeholder 3"/>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1235583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en-US" smtClean="0"/>
              <a:t>Click to edit Master title style</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6A80AA9-03E1-4247-B3B8-9CA44755A184}" type="datetime13">
              <a:rPr lang="he-IL" smtClean="0"/>
              <a:t>08.10.2015</a:t>
            </a:fld>
            <a:endParaRPr lang="he-IL"/>
          </a:p>
        </p:txBody>
      </p:sp>
      <p:sp>
        <p:nvSpPr>
          <p:cNvPr id="6" name="Footer Placeholder 5"/>
          <p:cNvSpPr>
            <a:spLocks noGrp="1"/>
          </p:cNvSpPr>
          <p:nvPr>
            <p:ph type="ftr" sz="quarter" idx="11"/>
          </p:nvPr>
        </p:nvSpPr>
        <p:spPr/>
        <p:txBody>
          <a:bodyPr/>
          <a:lstStyle/>
          <a:p>
            <a:r>
              <a:rPr lang="he-IL" smtClean="0"/>
              <a:t>למידה מעשית - סדנא</a:t>
            </a:r>
            <a:endParaRPr lang="he-IL"/>
          </a:p>
        </p:txBody>
      </p:sp>
      <p:sp>
        <p:nvSpPr>
          <p:cNvPr id="7" name="Slide Number Placeholder 6"/>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3279171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994AFD-E904-470C-9E1F-E4A64040BBD2}" type="datetime13">
              <a:rPr lang="he-IL" smtClean="0"/>
              <a:t>08.10.2015</a:t>
            </a:fld>
            <a:endParaRPr lang="he-IL"/>
          </a:p>
        </p:txBody>
      </p:sp>
      <p:sp>
        <p:nvSpPr>
          <p:cNvPr id="6" name="Footer Placeholder 5"/>
          <p:cNvSpPr>
            <a:spLocks noGrp="1"/>
          </p:cNvSpPr>
          <p:nvPr>
            <p:ph type="ftr" sz="quarter" idx="11"/>
          </p:nvPr>
        </p:nvSpPr>
        <p:spPr/>
        <p:txBody>
          <a:bodyPr/>
          <a:lstStyle/>
          <a:p>
            <a:r>
              <a:rPr lang="he-IL" smtClean="0"/>
              <a:t>למידה מעשית - סדנא</a:t>
            </a:r>
            <a:endParaRPr lang="he-IL"/>
          </a:p>
        </p:txBody>
      </p:sp>
      <p:sp>
        <p:nvSpPr>
          <p:cNvPr id="7" name="Slide Number Placeholder 6"/>
          <p:cNvSpPr>
            <a:spLocks noGrp="1"/>
          </p:cNvSpPr>
          <p:nvPr>
            <p:ph type="sldNum" sz="quarter" idx="12"/>
          </p:nvPr>
        </p:nvSpPr>
        <p:spPr/>
        <p:txBody>
          <a:bodyPr/>
          <a:lstStyle/>
          <a:p>
            <a:fld id="{33D86582-7455-425D-8C9D-2EBAA396C74C}" type="slidenum">
              <a:rPr lang="he-IL" smtClean="0"/>
              <a:t>‹#›</a:t>
            </a:fld>
            <a:endParaRPr lang="he-IL"/>
          </a:p>
        </p:txBody>
      </p:sp>
    </p:spTree>
    <p:extLst>
      <p:ext uri="{BB962C8B-B14F-4D97-AF65-F5344CB8AC3E}">
        <p14:creationId xmlns:p14="http://schemas.microsoft.com/office/powerpoint/2010/main" val="7446115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6C3AF68D-F740-4BA8-AA9F-159969522E62}" type="datetime13">
              <a:rPr lang="he-IL" smtClean="0"/>
              <a:t>08.10.2015</a:t>
            </a:fld>
            <a:endParaRPr lang="he-I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r>
              <a:rPr lang="he-IL" smtClean="0"/>
              <a:t>למידה מעשית - סדנא</a:t>
            </a:r>
            <a:endParaRPr lang="he-IL"/>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33D86582-7455-425D-8C9D-2EBAA396C74C}" type="slidenum">
              <a:rPr lang="he-IL" smtClean="0"/>
              <a:t>‹#›</a:t>
            </a:fld>
            <a:endParaRPr lang="he-IL"/>
          </a:p>
        </p:txBody>
      </p:sp>
    </p:spTree>
    <p:extLst>
      <p:ext uri="{BB962C8B-B14F-4D97-AF65-F5344CB8AC3E}">
        <p14:creationId xmlns:p14="http://schemas.microsoft.com/office/powerpoint/2010/main" val="259588833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iming>
    <p:tnLst>
      <p:par>
        <p:cTn id="1" dur="indefinite" restart="never" nodeType="tmRoot"/>
      </p:par>
    </p:tnLst>
  </p:timing>
  <p:hf hdr="0" dt="0"/>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r" defTabSz="914400" rtl="1"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r" defTabSz="914400" rtl="1"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r" defTabSz="914400" rtl="1"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r" defTabSz="914400" rtl="1"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778E1B8-0198-4FE0-9B08-3EAC5ED2F993}" type="datetime13">
              <a:rPr lang="he-IL" smtClean="0"/>
              <a:t>08.10.2015</a:t>
            </a:fld>
            <a:endParaRPr lang="he-IL"/>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he-IL" smtClean="0"/>
              <a:t>למידה מעשית - סדנא</a:t>
            </a:r>
            <a:endParaRPr lang="he-IL"/>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3D86582-7455-425D-8C9D-2EBAA396C74C}" type="slidenum">
              <a:rPr lang="he-IL" smtClean="0"/>
              <a:t>‹#›</a:t>
            </a:fld>
            <a:endParaRPr lang="he-IL"/>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0404673"/>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Lst>
  <p:timing>
    <p:tnLst>
      <p:par>
        <p:cTn id="1" dur="indefinite" restart="never" nodeType="tmRoot"/>
      </p:par>
    </p:tnLst>
  </p:timing>
  <p:hf hdr="0" dt="0"/>
  <p:txStyles>
    <p:titleStyle>
      <a:lvl1pPr algn="l" defTabSz="914400" rtl="1"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r" defTabSz="914400" rtl="1"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r" defTabSz="914400" rtl="1"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tripick.net/"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5.xml"/><Relationship Id="rId1" Type="http://schemas.openxmlformats.org/officeDocument/2006/relationships/slideLayout" Target="../slideLayouts/slideLayout13.xml"/><Relationship Id="rId5" Type="http://schemas.openxmlformats.org/officeDocument/2006/relationships/hyperlink" Target="http://www.tripick.net/triPickMovie.mp4" TargetMode="External"/><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3.xml"/><Relationship Id="rId1" Type="http://schemas.openxmlformats.org/officeDocument/2006/relationships/vmlDrawing" Target="../drawings/vmlDrawing1.vml"/><Relationship Id="rId5" Type="http://schemas.openxmlformats.org/officeDocument/2006/relationships/image" Target="../media/image23.emf"/><Relationship Id="rId4" Type="http://schemas.openxmlformats.org/officeDocument/2006/relationships/oleObject" Target="../embeddings/oleObject1.bin"/></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3.xml"/><Relationship Id="rId1" Type="http://schemas.openxmlformats.org/officeDocument/2006/relationships/vmlDrawing" Target="../drawings/vmlDrawing2.vml"/><Relationship Id="rId5" Type="http://schemas.openxmlformats.org/officeDocument/2006/relationships/image" Target="../media/image24.emf"/><Relationship Id="rId4" Type="http://schemas.openxmlformats.org/officeDocument/2006/relationships/oleObject" Target="../embeddings/oleObject2.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3.xml"/><Relationship Id="rId1" Type="http://schemas.openxmlformats.org/officeDocument/2006/relationships/vmlDrawing" Target="../drawings/vmlDrawing3.vml"/><Relationship Id="rId5" Type="http://schemas.openxmlformats.org/officeDocument/2006/relationships/image" Target="../media/image25.emf"/><Relationship Id="rId4" Type="http://schemas.openxmlformats.org/officeDocument/2006/relationships/oleObject" Target="../embeddings/oleObject3.bin"/></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3.xml"/><Relationship Id="rId1" Type="http://schemas.openxmlformats.org/officeDocument/2006/relationships/vmlDrawing" Target="../drawings/vmlDrawing4.vml"/><Relationship Id="rId5" Type="http://schemas.openxmlformats.org/officeDocument/2006/relationships/image" Target="../media/image26.emf"/><Relationship Id="rId4" Type="http://schemas.openxmlformats.org/officeDocument/2006/relationships/oleObject" Target="../embeddings/oleObject4.bin"/></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400" dirty="0" smtClean="0">
                <a:solidFill>
                  <a:schemeClr val="accent3">
                    <a:lumMod val="50000"/>
                  </a:schemeClr>
                </a:solidFill>
                <a:hlinkClick r:id="rId3"/>
              </a:rPr>
              <a:t>http://www.tripick.net</a:t>
            </a:r>
            <a:endParaRPr lang="he-IL" sz="4400" dirty="0">
              <a:solidFill>
                <a:schemeClr val="accent3">
                  <a:lumMod val="50000"/>
                </a:schemeClr>
              </a:solidFill>
            </a:endParaRPr>
          </a:p>
        </p:txBody>
      </p:sp>
      <p:sp>
        <p:nvSpPr>
          <p:cNvPr id="3" name="Subtitle 2"/>
          <p:cNvSpPr>
            <a:spLocks noGrp="1"/>
          </p:cNvSpPr>
          <p:nvPr>
            <p:ph type="subTitle" idx="1"/>
          </p:nvPr>
        </p:nvSpPr>
        <p:spPr>
          <a:xfrm>
            <a:off x="1100138" y="4456113"/>
            <a:ext cx="10058400" cy="1491017"/>
          </a:xfrm>
        </p:spPr>
        <p:txBody>
          <a:bodyPr vert="horz" lIns="91440" tIns="45720" rIns="91440" bIns="45720" rtlCol="0" anchor="t">
            <a:normAutofit fontScale="40000" lnSpcReduction="20000"/>
          </a:bodyPr>
          <a:lstStyle/>
          <a:p>
            <a:pPr algn="r"/>
            <a:r>
              <a:rPr lang="he-IL" sz="2800" dirty="0"/>
              <a:t>גיתית רגב, 301025136</a:t>
            </a:r>
          </a:p>
          <a:p>
            <a:pPr algn="r"/>
            <a:r>
              <a:rPr lang="he-IL" sz="2800" dirty="0"/>
              <a:t>עומרי משה, 021626718</a:t>
            </a:r>
          </a:p>
          <a:p>
            <a:pPr algn="r"/>
            <a:r>
              <a:rPr lang="he-IL" sz="2800" dirty="0"/>
              <a:t>מנחה מקצועי: מר סרגיי </a:t>
            </a:r>
            <a:r>
              <a:rPr lang="he-IL" sz="2800" dirty="0" err="1"/>
              <a:t>אליינוב</a:t>
            </a:r>
            <a:endParaRPr lang="he-IL" sz="2800" dirty="0"/>
          </a:p>
          <a:p>
            <a:pPr algn="r"/>
            <a:r>
              <a:rPr lang="he-IL" sz="2800" dirty="0"/>
              <a:t>למידה מעשית - סדנא</a:t>
            </a:r>
          </a:p>
          <a:p>
            <a:pPr algn="r"/>
            <a:r>
              <a:rPr lang="he-IL" sz="2800" dirty="0">
                <a:latin typeface="Arial"/>
              </a:rPr>
              <a:t>מספרי עבודה: 60724 , 60788</a:t>
            </a:r>
            <a:endParaRPr lang="he-IL" sz="2800" dirty="0">
              <a:latin typeface="Arial" charset="0"/>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4699" y="1560944"/>
            <a:ext cx="3121570" cy="1223530"/>
          </a:xfrm>
          <a:prstGeom prst="rect">
            <a:avLst/>
          </a:prstGeom>
        </p:spPr>
      </p:pic>
    </p:spTree>
    <p:extLst>
      <p:ext uri="{BB962C8B-B14F-4D97-AF65-F5344CB8AC3E}">
        <p14:creationId xmlns:p14="http://schemas.microsoft.com/office/powerpoint/2010/main" val="265898309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בסיס נתונים - </a:t>
            </a:r>
            <a:r>
              <a:rPr lang="en-US" dirty="0" smtClean="0"/>
              <a:t>Trip</a:t>
            </a:r>
            <a:endParaRPr lang="he-IL" dirty="0"/>
          </a:p>
        </p:txBody>
      </p:sp>
      <p:sp>
        <p:nvSpPr>
          <p:cNvPr id="3" name="Content Placeholder 2"/>
          <p:cNvSpPr>
            <a:spLocks noGrp="1"/>
          </p:cNvSpPr>
          <p:nvPr>
            <p:ph idx="1"/>
          </p:nvPr>
        </p:nvSpPr>
        <p:spPr>
          <a:xfrm>
            <a:off x="1097280" y="1845734"/>
            <a:ext cx="10058400" cy="4462702"/>
          </a:xfrm>
        </p:spPr>
        <p:txBody>
          <a:bodyPr vert="horz" lIns="0" tIns="45720" rIns="0" bIns="45720" rtlCol="0" anchor="t">
            <a:normAutofit/>
          </a:bodyPr>
          <a:lstStyle/>
          <a:p>
            <a:r>
              <a:rPr lang="he-IL" dirty="0">
                <a:latin typeface="Arial"/>
              </a:rPr>
              <a:t>מכיל מידע על הארצות השונות, הערים השונות, פעילויות ומקומות </a:t>
            </a:r>
            <a:r>
              <a:rPr lang="he-IL" dirty="0" smtClean="0">
                <a:latin typeface="Arial"/>
              </a:rPr>
              <a:t>בילוי.</a:t>
            </a:r>
            <a:endParaRPr lang="he-IL" dirty="0">
              <a:latin typeface="Arial"/>
            </a:endParaRPr>
          </a:p>
          <a:p>
            <a:r>
              <a:rPr lang="he-IL" dirty="0"/>
              <a:t>בסיס נתונים זה היחיד שאינו ניתן לשינוי ע"י המשתמשים. זהו בעצם "חומר הגלם" בו עושים המשתמשים שימוש בבניית התכנים.</a:t>
            </a:r>
          </a:p>
          <a:p>
            <a:r>
              <a:rPr lang="he-IL" dirty="0"/>
              <a:t>כאשר נבנה תוכן כלשהו באתר המשתמשים בוחרים אובייקטים ממאגר זה ומרכיבים ממנו תוכן.</a:t>
            </a:r>
          </a:p>
          <a:p>
            <a:pPr marL="384048" lvl="2" indent="0">
              <a:buNone/>
            </a:pPr>
            <a:r>
              <a:rPr lang="he-IL" dirty="0"/>
              <a:t>לדוגמה הרכבת טיול:</a:t>
            </a:r>
          </a:p>
          <a:p>
            <a:pPr marL="384048" lvl="2" indent="0">
              <a:buNone/>
            </a:pPr>
            <a:r>
              <a:rPr lang="he-IL" dirty="0"/>
              <a:t>בחירת </a:t>
            </a:r>
            <a:r>
              <a:rPr lang="he-IL" u="sng" dirty="0">
                <a:solidFill>
                  <a:schemeClr val="tx1"/>
                </a:solidFill>
              </a:rPr>
              <a:t>ארץ</a:t>
            </a:r>
            <a:r>
              <a:rPr lang="he-IL" dirty="0"/>
              <a:t>, זמן התחלה וזמן סיום. בחירת </a:t>
            </a:r>
            <a:r>
              <a:rPr lang="he-IL" u="sng" dirty="0">
                <a:solidFill>
                  <a:schemeClr val="tx1"/>
                </a:solidFill>
              </a:rPr>
              <a:t>פעילויות</a:t>
            </a:r>
            <a:r>
              <a:rPr lang="he-IL" dirty="0"/>
              <a:t> ביעדים המתאימים.</a:t>
            </a:r>
          </a:p>
          <a:p>
            <a:pPr marL="384048" lvl="2" indent="0">
              <a:buNone/>
            </a:pPr>
            <a:r>
              <a:rPr lang="he-IL" dirty="0"/>
              <a:t>מידע על ארץ והפעילויות מגיע מבסיס הנתונים הקבוע</a:t>
            </a:r>
            <a:r>
              <a:rPr lang="en-US" dirty="0"/>
              <a:t> </a:t>
            </a:r>
            <a:r>
              <a:rPr lang="he-IL" dirty="0"/>
              <a:t>(</a:t>
            </a:r>
            <a:r>
              <a:rPr lang="en-US" dirty="0"/>
              <a:t>Trip</a:t>
            </a:r>
            <a:r>
              <a:rPr lang="he-IL" dirty="0"/>
              <a:t>). הטיול עצמו נשמר בבסיס הנתונים הדינאמי (</a:t>
            </a:r>
            <a:r>
              <a:rPr lang="en-US" dirty="0"/>
              <a:t>Lists</a:t>
            </a:r>
            <a:r>
              <a:rPr lang="he-IL" dirty="0"/>
              <a:t>). כך גם באשר לבסיס הנתונים </a:t>
            </a:r>
            <a:r>
              <a:rPr lang="en-US" dirty="0"/>
              <a:t>Query</a:t>
            </a:r>
            <a:r>
              <a:rPr lang="he-IL" dirty="0"/>
              <a:t>, אשר מכיל בקשות לשותפים.</a:t>
            </a:r>
          </a:p>
          <a:p>
            <a:pPr marL="384048" lvl="2" indent="0">
              <a:buNone/>
            </a:pPr>
            <a:r>
              <a:rPr lang="he-IL" dirty="0"/>
              <a:t>בקשה לשותף היא לזמן מסוים ב</a:t>
            </a:r>
            <a:r>
              <a:rPr lang="he-IL" u="sng" dirty="0"/>
              <a:t>ארץ</a:t>
            </a:r>
            <a:r>
              <a:rPr lang="he-IL" dirty="0"/>
              <a:t> מסוימת עבור </a:t>
            </a:r>
            <a:r>
              <a:rPr lang="he-IL" u="sng" dirty="0"/>
              <a:t>פעילות.</a:t>
            </a:r>
            <a:r>
              <a:rPr lang="he-IL" dirty="0"/>
              <a:t> מתבצע שימוש ב</a:t>
            </a:r>
            <a:r>
              <a:rPr lang="en-US" dirty="0"/>
              <a:t>Trip</a:t>
            </a:r>
            <a:r>
              <a:rPr lang="he-IL" dirty="0"/>
              <a:t> אך המידע נשמר ב</a:t>
            </a:r>
            <a:r>
              <a:rPr lang="en-US" dirty="0"/>
              <a:t>Query</a:t>
            </a:r>
            <a:r>
              <a:rPr lang="he-IL" dirty="0"/>
              <a:t>.</a:t>
            </a:r>
          </a:p>
          <a:p>
            <a:endParaRPr lang="he-IL" dirty="0"/>
          </a:p>
          <a:p>
            <a:endParaRPr lang="he-IL" dirty="0"/>
          </a:p>
          <a:p>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10</a:t>
            </a:fld>
            <a:endParaRPr lang="he-IL"/>
          </a:p>
        </p:txBody>
      </p:sp>
    </p:spTree>
    <p:extLst>
      <p:ext uri="{BB962C8B-B14F-4D97-AF65-F5344CB8AC3E}">
        <p14:creationId xmlns:p14="http://schemas.microsoft.com/office/powerpoint/2010/main" val="58203078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צילומי מסך: רישום/התחברות</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11</a:t>
            </a:fld>
            <a:endParaRPr lang="he-IL"/>
          </a:p>
        </p:txBody>
      </p:sp>
      <p:pic>
        <p:nvPicPr>
          <p:cNvPr id="6" name="Picture 5"/>
          <p:cNvPicPr>
            <a:picLocks noChangeAspect="1"/>
          </p:cNvPicPr>
          <p:nvPr/>
        </p:nvPicPr>
        <p:blipFill>
          <a:blip r:embed="rId3"/>
          <a:stretch>
            <a:fillRect/>
          </a:stretch>
        </p:blipFill>
        <p:spPr>
          <a:xfrm>
            <a:off x="749733" y="1774304"/>
            <a:ext cx="7204362" cy="4462276"/>
          </a:xfrm>
          <a:prstGeom prst="rect">
            <a:avLst/>
          </a:prstGeom>
        </p:spPr>
      </p:pic>
      <p:sp>
        <p:nvSpPr>
          <p:cNvPr id="7" name="TextBox 6"/>
          <p:cNvSpPr txBox="1"/>
          <p:nvPr/>
        </p:nvSpPr>
        <p:spPr>
          <a:xfrm>
            <a:off x="8044873" y="2004291"/>
            <a:ext cx="3167610" cy="1323439"/>
          </a:xfrm>
          <a:prstGeom prst="rect">
            <a:avLst/>
          </a:prstGeom>
          <a:noFill/>
        </p:spPr>
        <p:txBody>
          <a:bodyPr wrap="square" rtlCol="1">
            <a:spAutoFit/>
          </a:bodyPr>
          <a:lstStyle/>
          <a:p>
            <a:pPr marL="342900" indent="-342900">
              <a:buFont typeface="+mj-lt"/>
              <a:buAutoNum type="arabicPeriod"/>
            </a:pPr>
            <a:r>
              <a:rPr lang="he-IL" sz="1600" dirty="0" smtClean="0"/>
              <a:t>התחברות.</a:t>
            </a:r>
          </a:p>
          <a:p>
            <a:pPr marL="342900" indent="-342900">
              <a:buFont typeface="+mj-lt"/>
              <a:buAutoNum type="arabicPeriod"/>
            </a:pPr>
            <a:r>
              <a:rPr lang="he-IL" sz="1600" dirty="0" smtClean="0"/>
              <a:t>התחברות באמצעות </a:t>
            </a:r>
            <a:r>
              <a:rPr lang="en-US" sz="1600" dirty="0" err="1" smtClean="0"/>
              <a:t>facebook</a:t>
            </a:r>
            <a:r>
              <a:rPr lang="he-IL" sz="1600" dirty="0" smtClean="0"/>
              <a:t>.</a:t>
            </a:r>
          </a:p>
          <a:p>
            <a:pPr marL="342900" indent="-342900">
              <a:buFont typeface="+mj-lt"/>
              <a:buAutoNum type="arabicPeriod"/>
            </a:pPr>
            <a:r>
              <a:rPr lang="he-IL" sz="1600" dirty="0" smtClean="0"/>
              <a:t>רישום.</a:t>
            </a:r>
          </a:p>
          <a:p>
            <a:pPr marL="342900" indent="-342900">
              <a:buFont typeface="+mj-lt"/>
              <a:buAutoNum type="arabicPeriod"/>
            </a:pPr>
            <a:r>
              <a:rPr lang="he-IL" sz="1600" dirty="0" smtClean="0"/>
              <a:t>רישום באמצעות </a:t>
            </a:r>
            <a:r>
              <a:rPr lang="en-US" sz="1600" dirty="0" err="1" smtClean="0"/>
              <a:t>facebook</a:t>
            </a:r>
            <a:r>
              <a:rPr lang="he-IL" sz="1600" dirty="0" smtClean="0"/>
              <a:t>.</a:t>
            </a:r>
          </a:p>
          <a:p>
            <a:pPr marL="342900" indent="-342900">
              <a:buFont typeface="+mj-lt"/>
              <a:buAutoNum type="arabicPeriod"/>
            </a:pPr>
            <a:r>
              <a:rPr lang="he-IL" sz="1600" dirty="0" smtClean="0"/>
              <a:t>שחזור סיסמא באמצעות המייל.</a:t>
            </a:r>
            <a:endParaRPr lang="he-IL" sz="1600" dirty="0"/>
          </a:p>
        </p:txBody>
      </p:sp>
    </p:spTree>
    <p:extLst>
      <p:ext uri="{BB962C8B-B14F-4D97-AF65-F5344CB8AC3E}">
        <p14:creationId xmlns:p14="http://schemas.microsoft.com/office/powerpoint/2010/main" val="27447350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צילומי מסך: רישום</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12</a:t>
            </a:fld>
            <a:endParaRPr lang="he-IL"/>
          </a:p>
        </p:txBody>
      </p:sp>
      <p:pic>
        <p:nvPicPr>
          <p:cNvPr id="3" name="Picture 2"/>
          <p:cNvPicPr>
            <a:picLocks noChangeAspect="1"/>
          </p:cNvPicPr>
          <p:nvPr/>
        </p:nvPicPr>
        <p:blipFill>
          <a:blip r:embed="rId3"/>
          <a:stretch>
            <a:fillRect/>
          </a:stretch>
        </p:blipFill>
        <p:spPr>
          <a:xfrm>
            <a:off x="1097280" y="1910769"/>
            <a:ext cx="7011122" cy="4118265"/>
          </a:xfrm>
          <a:prstGeom prst="rect">
            <a:avLst/>
          </a:prstGeom>
        </p:spPr>
      </p:pic>
      <p:sp>
        <p:nvSpPr>
          <p:cNvPr id="7" name="TextBox 6"/>
          <p:cNvSpPr txBox="1"/>
          <p:nvPr/>
        </p:nvSpPr>
        <p:spPr>
          <a:xfrm>
            <a:off x="8044873" y="2004291"/>
            <a:ext cx="3167610" cy="830997"/>
          </a:xfrm>
          <a:prstGeom prst="rect">
            <a:avLst/>
          </a:prstGeom>
          <a:noFill/>
        </p:spPr>
        <p:txBody>
          <a:bodyPr wrap="square" rtlCol="1">
            <a:spAutoFit/>
          </a:bodyPr>
          <a:lstStyle/>
          <a:p>
            <a:pPr marL="342900" indent="-342900">
              <a:buFont typeface="+mj-lt"/>
              <a:buAutoNum type="arabicPeriod"/>
            </a:pPr>
            <a:r>
              <a:rPr lang="he-IL" sz="1600" dirty="0" smtClean="0"/>
              <a:t>הקמת חשבון.</a:t>
            </a:r>
          </a:p>
          <a:p>
            <a:pPr marL="342900" indent="-342900">
              <a:buFont typeface="+mj-lt"/>
              <a:buAutoNum type="arabicPeriod"/>
            </a:pPr>
            <a:r>
              <a:rPr lang="he-IL" sz="1600" dirty="0" smtClean="0"/>
              <a:t>בדיקת תקינות מידע.</a:t>
            </a:r>
          </a:p>
          <a:p>
            <a:pPr marL="342900" indent="-342900">
              <a:buFont typeface="+mj-lt"/>
              <a:buAutoNum type="arabicPeriod"/>
            </a:pPr>
            <a:r>
              <a:rPr lang="he-IL" sz="1600" dirty="0" smtClean="0"/>
              <a:t>אימות כתובת דוא"ל.</a:t>
            </a:r>
          </a:p>
        </p:txBody>
      </p:sp>
    </p:spTree>
    <p:extLst>
      <p:ext uri="{BB962C8B-B14F-4D97-AF65-F5344CB8AC3E}">
        <p14:creationId xmlns:p14="http://schemas.microsoft.com/office/powerpoint/2010/main" val="34348298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a:t>צילומי מסך: </a:t>
            </a:r>
            <a:r>
              <a:rPr lang="en-US" dirty="0" smtClean="0"/>
              <a:t>Login</a:t>
            </a:r>
            <a:r>
              <a:rPr lang="he-IL" dirty="0" smtClean="0"/>
              <a:t> - מסך הבית</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13</a:t>
            </a:fld>
            <a:endParaRPr lang="he-IL"/>
          </a:p>
        </p:txBody>
      </p:sp>
      <p:pic>
        <p:nvPicPr>
          <p:cNvPr id="7" name="Picture 6"/>
          <p:cNvPicPr>
            <a:picLocks noChangeAspect="1"/>
          </p:cNvPicPr>
          <p:nvPr/>
        </p:nvPicPr>
        <p:blipFill>
          <a:blip r:embed="rId3"/>
          <a:stretch>
            <a:fillRect/>
          </a:stretch>
        </p:blipFill>
        <p:spPr>
          <a:xfrm>
            <a:off x="2527255" y="1934892"/>
            <a:ext cx="7373203" cy="4327361"/>
          </a:xfrm>
          <a:prstGeom prst="rect">
            <a:avLst/>
          </a:prstGeom>
        </p:spPr>
      </p:pic>
    </p:spTree>
    <p:extLst>
      <p:ext uri="{BB962C8B-B14F-4D97-AF65-F5344CB8AC3E}">
        <p14:creationId xmlns:p14="http://schemas.microsoft.com/office/powerpoint/2010/main" val="8188501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a:t>צילומי מסך: תפריט אישי</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14</a:t>
            </a:fld>
            <a:endParaRPr lang="he-IL"/>
          </a:p>
        </p:txBody>
      </p:sp>
      <p:pic>
        <p:nvPicPr>
          <p:cNvPr id="3" name="Picture 2" descr="frd.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75" y="1943100"/>
            <a:ext cx="5450268" cy="3182938"/>
          </a:xfrm>
          <a:prstGeom prst="rect">
            <a:avLst/>
          </a:prstGeom>
        </p:spPr>
        <p:style>
          <a:lnRef idx="3">
            <a:schemeClr val="lt1"/>
          </a:lnRef>
          <a:fillRef idx="1">
            <a:schemeClr val="dk1"/>
          </a:fillRef>
          <a:effectRef idx="1">
            <a:schemeClr val="dk1"/>
          </a:effectRef>
          <a:fontRef idx="minor">
            <a:schemeClr val="lt1"/>
          </a:fontRef>
        </p:style>
      </p:pic>
      <p:sp>
        <p:nvSpPr>
          <p:cNvPr id="8" name="TextBox 7"/>
          <p:cNvSpPr txBox="1"/>
          <p:nvPr/>
        </p:nvSpPr>
        <p:spPr>
          <a:xfrm>
            <a:off x="6511925" y="1751013"/>
            <a:ext cx="4700588" cy="1384995"/>
          </a:xfrm>
          <a:prstGeom prst="rect">
            <a:avLst/>
          </a:prstGeom>
          <a:noFill/>
        </p:spPr>
        <p:txBody>
          <a:bodyPr wrap="square" rtlCol="1" anchor="t">
            <a:spAutoFit/>
          </a:bodyPr>
          <a:lstStyle/>
          <a:p>
            <a:pPr marL="342900" indent="-342900">
              <a:buFont typeface="+mj-lt"/>
              <a:buAutoNum type="arabicPeriod"/>
            </a:pPr>
            <a:r>
              <a:rPr lang="he-IL" sz="1400" dirty="0">
                <a:latin typeface="Arial"/>
              </a:rPr>
              <a:t>הצגת פרופיל אישי עם אפשרות </a:t>
            </a:r>
            <a:r>
              <a:rPr lang="he-IL" sz="1400" dirty="0" smtClean="0">
                <a:latin typeface="Arial"/>
              </a:rPr>
              <a:t>לעריכה.</a:t>
            </a:r>
            <a:endParaRPr lang="he-IL" sz="1400" dirty="0"/>
          </a:p>
          <a:p>
            <a:pPr marL="342900" indent="-342900">
              <a:buFont typeface="+mj-lt"/>
              <a:buAutoNum type="arabicPeriod"/>
            </a:pPr>
            <a:r>
              <a:rPr lang="he-IL" sz="1400" dirty="0">
                <a:latin typeface="Arial"/>
              </a:rPr>
              <a:t>מערכת התראות על שינויים </a:t>
            </a:r>
            <a:r>
              <a:rPr lang="he-IL" sz="1400" dirty="0" smtClean="0">
                <a:latin typeface="Arial"/>
              </a:rPr>
              <a:t>אישיים.</a:t>
            </a:r>
            <a:endParaRPr lang="he-IL" sz="1400" dirty="0"/>
          </a:p>
          <a:p>
            <a:pPr marL="342900" indent="-342900">
              <a:buFont typeface="+mj-lt"/>
              <a:buAutoNum type="arabicPeriod"/>
            </a:pPr>
            <a:r>
              <a:rPr lang="he-IL" sz="1400" dirty="0">
                <a:latin typeface="Arial"/>
              </a:rPr>
              <a:t>מערכת הודעות אישיות ממשתמשים </a:t>
            </a:r>
            <a:r>
              <a:rPr lang="he-IL" sz="1400" dirty="0" smtClean="0">
                <a:latin typeface="Arial"/>
              </a:rPr>
              <a:t>אחרים.</a:t>
            </a:r>
            <a:endParaRPr lang="he-IL" sz="1400" dirty="0"/>
          </a:p>
          <a:p>
            <a:pPr marL="342900" indent="-342900">
              <a:buFont typeface="+mj-lt"/>
              <a:buAutoNum type="arabicPeriod"/>
            </a:pPr>
            <a:r>
              <a:rPr lang="he-IL" sz="1400" dirty="0">
                <a:latin typeface="Arial"/>
              </a:rPr>
              <a:t>מערכת חברים - הוספה </a:t>
            </a:r>
            <a:r>
              <a:rPr lang="he-IL" sz="1400" dirty="0" smtClean="0">
                <a:latin typeface="Arial"/>
              </a:rPr>
              <a:t>וצפייה.</a:t>
            </a:r>
            <a:endParaRPr lang="he-IL" sz="1400" dirty="0"/>
          </a:p>
          <a:p>
            <a:pPr marL="342900" indent="-342900">
              <a:buFont typeface="+mj-lt"/>
              <a:buAutoNum type="arabicPeriod"/>
            </a:pPr>
            <a:r>
              <a:rPr lang="he-IL" sz="1400" dirty="0">
                <a:latin typeface="Arial"/>
              </a:rPr>
              <a:t>החיפושים שלי -החיפושים אותם ביצע </a:t>
            </a:r>
            <a:r>
              <a:rPr lang="he-IL" sz="1400" dirty="0" smtClean="0">
                <a:latin typeface="Arial"/>
              </a:rPr>
              <a:t>המשתמש.</a:t>
            </a:r>
            <a:endParaRPr lang="he-IL" sz="1400" dirty="0">
              <a:latin typeface="Arial"/>
            </a:endParaRPr>
          </a:p>
          <a:p>
            <a:pPr marL="342900" indent="-342900">
              <a:buFont typeface="+mj-lt"/>
              <a:buAutoNum type="arabicPeriod"/>
            </a:pPr>
            <a:r>
              <a:rPr lang="he-IL" sz="1400" dirty="0">
                <a:latin typeface="Arial"/>
              </a:rPr>
              <a:t>רשימות הטיולים שלי - הכנה, עריכה, </a:t>
            </a:r>
            <a:r>
              <a:rPr lang="he-IL" sz="1400" dirty="0" smtClean="0">
                <a:latin typeface="Arial"/>
              </a:rPr>
              <a:t>הצגה.</a:t>
            </a:r>
            <a:endParaRPr lang="he-IL" sz="1400" dirty="0">
              <a:latin typeface="Arial"/>
            </a:endParaRPr>
          </a:p>
        </p:txBody>
      </p:sp>
      <p:pic>
        <p:nvPicPr>
          <p:cNvPr id="6" name="Picture 5" descr="msg.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74204" y="3141385"/>
            <a:ext cx="5562676" cy="3232136"/>
          </a:xfrm>
          <a:prstGeom prst="rect">
            <a:avLst/>
          </a:prstGeom>
        </p:spPr>
        <p:style>
          <a:lnRef idx="3">
            <a:schemeClr val="lt1"/>
          </a:lnRef>
          <a:fillRef idx="1">
            <a:schemeClr val="dk1"/>
          </a:fillRef>
          <a:effectRef idx="1">
            <a:schemeClr val="dk1"/>
          </a:effectRef>
          <a:fontRef idx="minor">
            <a:schemeClr val="lt1"/>
          </a:fontRef>
        </p:style>
      </p:pic>
      <p:pic>
        <p:nvPicPr>
          <p:cNvPr id="9" name="Picture 8" descr="mylst.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02336" y="3309345"/>
            <a:ext cx="4985256" cy="2991153"/>
          </a:xfrm>
          <a:prstGeom prst="rect">
            <a:avLst/>
          </a:prstGeom>
        </p:spPr>
        <p:style>
          <a:lnRef idx="3">
            <a:schemeClr val="lt1"/>
          </a:lnRef>
          <a:fillRef idx="1">
            <a:schemeClr val="dk1"/>
          </a:fillRef>
          <a:effectRef idx="1">
            <a:schemeClr val="dk1"/>
          </a:effectRef>
          <a:fontRef idx="minor">
            <a:schemeClr val="lt1"/>
          </a:fontRef>
        </p:style>
      </p:pic>
      <p:pic>
        <p:nvPicPr>
          <p:cNvPr id="10" name="Picture 9" descr="profilePage.JP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140825" y="4178300"/>
            <a:ext cx="2970213" cy="1827829"/>
          </a:xfrm>
          <a:prstGeom prst="rect">
            <a:avLst/>
          </a:prstGeom>
        </p:spPr>
        <p:style>
          <a:lnRef idx="3">
            <a:schemeClr val="lt1"/>
          </a:lnRef>
          <a:fillRef idx="1">
            <a:schemeClr val="dk1"/>
          </a:fillRef>
          <a:effectRef idx="1">
            <a:schemeClr val="dk1"/>
          </a:effectRef>
          <a:fontRef idx="minor">
            <a:schemeClr val="lt1"/>
          </a:fontRef>
        </p:style>
      </p:pic>
    </p:spTree>
    <p:extLst>
      <p:ext uri="{BB962C8B-B14F-4D97-AF65-F5344CB8AC3E}">
        <p14:creationId xmlns:p14="http://schemas.microsoft.com/office/powerpoint/2010/main" val="180506032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a:t>צילומי מסך: </a:t>
            </a:r>
            <a:r>
              <a:rPr lang="he-IL" dirty="0" smtClean="0"/>
              <a:t>מסך ארצות</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15</a:t>
            </a:fld>
            <a:endParaRPr lang="he-IL"/>
          </a:p>
        </p:txBody>
      </p:sp>
      <p:pic>
        <p:nvPicPr>
          <p:cNvPr id="3" name="Picture 2"/>
          <p:cNvPicPr>
            <a:picLocks noChangeAspect="1"/>
          </p:cNvPicPr>
          <p:nvPr/>
        </p:nvPicPr>
        <p:blipFill>
          <a:blip r:embed="rId3"/>
          <a:stretch>
            <a:fillRect/>
          </a:stretch>
        </p:blipFill>
        <p:spPr>
          <a:xfrm>
            <a:off x="319955" y="1778832"/>
            <a:ext cx="6084654" cy="3936134"/>
          </a:xfrm>
          <a:prstGeom prst="rect">
            <a:avLst/>
          </a:prstGeom>
        </p:spPr>
        <p:style>
          <a:lnRef idx="3">
            <a:schemeClr val="lt1"/>
          </a:lnRef>
          <a:fillRef idx="1">
            <a:schemeClr val="dk1"/>
          </a:fillRef>
          <a:effectRef idx="1">
            <a:schemeClr val="dk1"/>
          </a:effectRef>
          <a:fontRef idx="minor">
            <a:schemeClr val="lt1"/>
          </a:fontRef>
        </p:style>
      </p:pic>
      <p:sp>
        <p:nvSpPr>
          <p:cNvPr id="8" name="TextBox 7"/>
          <p:cNvSpPr txBox="1"/>
          <p:nvPr/>
        </p:nvSpPr>
        <p:spPr>
          <a:xfrm>
            <a:off x="6511162" y="1750429"/>
            <a:ext cx="4701322" cy="1169551"/>
          </a:xfrm>
          <a:prstGeom prst="rect">
            <a:avLst/>
          </a:prstGeom>
          <a:noFill/>
        </p:spPr>
        <p:txBody>
          <a:bodyPr wrap="square" rtlCol="1">
            <a:spAutoFit/>
          </a:bodyPr>
          <a:lstStyle/>
          <a:p>
            <a:pPr marL="342900" indent="-342900">
              <a:buFont typeface="+mj-lt"/>
              <a:buAutoNum type="arabicPeriod"/>
            </a:pPr>
            <a:r>
              <a:rPr lang="he-IL" sz="1400" dirty="0" smtClean="0"/>
              <a:t>בחירת יבשת.</a:t>
            </a:r>
          </a:p>
          <a:p>
            <a:pPr marL="342900" indent="-342900">
              <a:buFont typeface="+mj-lt"/>
              <a:buAutoNum type="arabicPeriod"/>
            </a:pPr>
            <a:r>
              <a:rPr lang="he-IL" sz="1400" dirty="0" smtClean="0"/>
              <a:t>דפדוף בארצות.</a:t>
            </a:r>
          </a:p>
          <a:p>
            <a:pPr marL="342900" indent="-342900">
              <a:buFont typeface="+mj-lt"/>
              <a:buAutoNum type="arabicPeriod"/>
            </a:pPr>
            <a:r>
              <a:rPr lang="he-IL" sz="1400" dirty="0" smtClean="0"/>
              <a:t>הרחבת מידע על ארצות.</a:t>
            </a:r>
          </a:p>
          <a:p>
            <a:pPr marL="342900" indent="-342900">
              <a:buFont typeface="+mj-lt"/>
              <a:buAutoNum type="arabicPeriod"/>
            </a:pPr>
            <a:r>
              <a:rPr lang="he-IL" sz="1400" dirty="0" smtClean="0"/>
              <a:t>הרחבה נוספת עם אפשרות לצפייה בתמונות ומידע על ערים.</a:t>
            </a:r>
          </a:p>
          <a:p>
            <a:pPr marL="342900" indent="-342900">
              <a:buFont typeface="+mj-lt"/>
              <a:buAutoNum type="arabicPeriod"/>
            </a:pPr>
            <a:r>
              <a:rPr lang="he-IL" sz="1400" dirty="0" smtClean="0"/>
              <a:t>אפשרות למעבר לחיפוש שותף או רשימות של אותה ארץ.</a:t>
            </a:r>
          </a:p>
        </p:txBody>
      </p:sp>
      <p:pic>
        <p:nvPicPr>
          <p:cNvPr id="6" name="Picture 5"/>
          <p:cNvPicPr>
            <a:picLocks noChangeAspect="1"/>
          </p:cNvPicPr>
          <p:nvPr/>
        </p:nvPicPr>
        <p:blipFill>
          <a:blip r:embed="rId4"/>
          <a:stretch>
            <a:fillRect/>
          </a:stretch>
        </p:blipFill>
        <p:spPr>
          <a:xfrm>
            <a:off x="2486698" y="2968173"/>
            <a:ext cx="5641652" cy="3232136"/>
          </a:xfrm>
          <a:prstGeom prst="rect">
            <a:avLst/>
          </a:prstGeom>
        </p:spPr>
        <p:style>
          <a:lnRef idx="3">
            <a:schemeClr val="lt1"/>
          </a:lnRef>
          <a:fillRef idx="1">
            <a:schemeClr val="dk1"/>
          </a:fillRef>
          <a:effectRef idx="1">
            <a:schemeClr val="dk1"/>
          </a:effectRef>
          <a:fontRef idx="minor">
            <a:schemeClr val="lt1"/>
          </a:fontRef>
        </p:style>
      </p:pic>
      <p:pic>
        <p:nvPicPr>
          <p:cNvPr id="9" name="Picture 8"/>
          <p:cNvPicPr>
            <a:picLocks noChangeAspect="1"/>
          </p:cNvPicPr>
          <p:nvPr/>
        </p:nvPicPr>
        <p:blipFill>
          <a:blip r:embed="rId5"/>
          <a:stretch>
            <a:fillRect/>
          </a:stretch>
        </p:blipFill>
        <p:spPr>
          <a:xfrm>
            <a:off x="5902336" y="3227649"/>
            <a:ext cx="4985256" cy="3154546"/>
          </a:xfrm>
          <a:prstGeom prst="rect">
            <a:avLst/>
          </a:prstGeom>
        </p:spPr>
        <p:style>
          <a:lnRef idx="3">
            <a:schemeClr val="lt1"/>
          </a:lnRef>
          <a:fillRef idx="1">
            <a:schemeClr val="dk1"/>
          </a:fillRef>
          <a:effectRef idx="1">
            <a:schemeClr val="dk1"/>
          </a:effectRef>
          <a:fontRef idx="minor">
            <a:schemeClr val="lt1"/>
          </a:fontRef>
        </p:style>
      </p:pic>
      <p:pic>
        <p:nvPicPr>
          <p:cNvPr id="10" name="Picture 9"/>
          <p:cNvPicPr>
            <a:picLocks noChangeAspect="1"/>
          </p:cNvPicPr>
          <p:nvPr/>
        </p:nvPicPr>
        <p:blipFill>
          <a:blip r:embed="rId6"/>
          <a:stretch>
            <a:fillRect/>
          </a:stretch>
        </p:blipFill>
        <p:spPr>
          <a:xfrm>
            <a:off x="9141296" y="3620726"/>
            <a:ext cx="2830348" cy="2368391"/>
          </a:xfrm>
          <a:prstGeom prst="rect">
            <a:avLst/>
          </a:prstGeom>
        </p:spPr>
        <p:style>
          <a:lnRef idx="3">
            <a:schemeClr val="lt1"/>
          </a:lnRef>
          <a:fillRef idx="1">
            <a:schemeClr val="dk1"/>
          </a:fillRef>
          <a:effectRef idx="1">
            <a:schemeClr val="dk1"/>
          </a:effectRef>
          <a:fontRef idx="minor">
            <a:schemeClr val="lt1"/>
          </a:fontRef>
        </p:style>
      </p:pic>
      <p:sp>
        <p:nvSpPr>
          <p:cNvPr id="11" name="Rectangle 10"/>
          <p:cNvSpPr/>
          <p:nvPr/>
        </p:nvSpPr>
        <p:spPr>
          <a:xfrm>
            <a:off x="1142473" y="3539081"/>
            <a:ext cx="1237673" cy="34019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2" name="Rectangle 11"/>
          <p:cNvSpPr/>
          <p:nvPr/>
        </p:nvSpPr>
        <p:spPr>
          <a:xfrm>
            <a:off x="4476700" y="3750665"/>
            <a:ext cx="1136073" cy="39709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3" name="Rectangle 12"/>
          <p:cNvSpPr/>
          <p:nvPr/>
        </p:nvSpPr>
        <p:spPr>
          <a:xfrm>
            <a:off x="7911987" y="4281260"/>
            <a:ext cx="690823" cy="34019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8493660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a:t>צילומי מסך: </a:t>
            </a:r>
            <a:r>
              <a:rPr lang="he-IL" dirty="0" smtClean="0"/>
              <a:t>חיפוש שותפים</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16</a:t>
            </a:fld>
            <a:endParaRPr lang="he-IL"/>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6482" y="1799519"/>
            <a:ext cx="6519328" cy="4605771"/>
          </a:xfrm>
          <a:prstGeom prst="rect">
            <a:avLst/>
          </a:prstGeom>
        </p:spPr>
      </p:pic>
      <p:sp>
        <p:nvSpPr>
          <p:cNvPr id="8" name="TextBox 7"/>
          <p:cNvSpPr txBox="1"/>
          <p:nvPr/>
        </p:nvSpPr>
        <p:spPr>
          <a:xfrm>
            <a:off x="7934960" y="2041236"/>
            <a:ext cx="3369887" cy="1323439"/>
          </a:xfrm>
          <a:prstGeom prst="rect">
            <a:avLst/>
          </a:prstGeom>
          <a:noFill/>
        </p:spPr>
        <p:txBody>
          <a:bodyPr wrap="square" rtlCol="1">
            <a:spAutoFit/>
          </a:bodyPr>
          <a:lstStyle/>
          <a:p>
            <a:pPr marL="342900" indent="-342900">
              <a:buFont typeface="+mj-lt"/>
              <a:buAutoNum type="arabicPeriod"/>
            </a:pPr>
            <a:r>
              <a:rPr lang="he-IL" sz="1600" dirty="0" smtClean="0"/>
              <a:t>חיפוש שותפים.</a:t>
            </a:r>
          </a:p>
          <a:p>
            <a:pPr marL="342900" indent="-342900">
              <a:buFont typeface="+mj-lt"/>
              <a:buAutoNum type="arabicPeriod"/>
            </a:pPr>
            <a:r>
              <a:rPr lang="he-IL" sz="1600" dirty="0" smtClean="0"/>
              <a:t>בניית חיפוש מותאם אישית: חיפוש לטיול מלא או לפעילות רגעית.</a:t>
            </a:r>
          </a:p>
          <a:p>
            <a:pPr marL="342900" indent="-342900">
              <a:buFont typeface="+mj-lt"/>
              <a:buAutoNum type="arabicPeriod"/>
            </a:pPr>
            <a:r>
              <a:rPr lang="he-IL" sz="1600" dirty="0" smtClean="0"/>
              <a:t>שליחת הודעות אישיות למשתמשים.</a:t>
            </a:r>
          </a:p>
          <a:p>
            <a:pPr marL="342900" indent="-342900">
              <a:buFont typeface="+mj-lt"/>
              <a:buAutoNum type="arabicPeriod"/>
            </a:pPr>
            <a:r>
              <a:rPr lang="he-IL" sz="1600" dirty="0" smtClean="0"/>
              <a:t>צפייה בפרופיל המשתמש.</a:t>
            </a:r>
          </a:p>
        </p:txBody>
      </p:sp>
    </p:spTree>
    <p:extLst>
      <p:ext uri="{BB962C8B-B14F-4D97-AF65-F5344CB8AC3E}">
        <p14:creationId xmlns:p14="http://schemas.microsoft.com/office/powerpoint/2010/main" val="2746897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a:t>צילומי מסך: </a:t>
            </a:r>
            <a:r>
              <a:rPr lang="he-IL" dirty="0" smtClean="0"/>
              <a:t>רשימות טיולים</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17</a:t>
            </a:fld>
            <a:endParaRPr lang="he-IL"/>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4960" y="1820713"/>
            <a:ext cx="6119912" cy="4555718"/>
          </a:xfrm>
          <a:prstGeom prst="rect">
            <a:avLst/>
          </a:prstGeom>
        </p:spPr>
      </p:pic>
      <p:sp>
        <p:nvSpPr>
          <p:cNvPr id="8" name="TextBox 7"/>
          <p:cNvSpPr txBox="1"/>
          <p:nvPr/>
        </p:nvSpPr>
        <p:spPr>
          <a:xfrm>
            <a:off x="8137237" y="2041236"/>
            <a:ext cx="3167610" cy="1077218"/>
          </a:xfrm>
          <a:prstGeom prst="rect">
            <a:avLst/>
          </a:prstGeom>
          <a:noFill/>
        </p:spPr>
        <p:txBody>
          <a:bodyPr wrap="square" rtlCol="1">
            <a:spAutoFit/>
          </a:bodyPr>
          <a:lstStyle/>
          <a:p>
            <a:pPr marL="342900" indent="-342900">
              <a:buFont typeface="+mj-lt"/>
              <a:buAutoNum type="arabicPeriod"/>
            </a:pPr>
            <a:r>
              <a:rPr lang="he-IL" sz="1600" dirty="0" smtClean="0"/>
              <a:t>דפדוף ברשימות טיולים.</a:t>
            </a:r>
          </a:p>
          <a:p>
            <a:pPr marL="342900" indent="-342900">
              <a:buFont typeface="+mj-lt"/>
              <a:buAutoNum type="arabicPeriod"/>
            </a:pPr>
            <a:r>
              <a:rPr lang="he-IL" sz="1600" dirty="0" smtClean="0"/>
              <a:t>סינון רשימות לפי ארץ ועיר.</a:t>
            </a:r>
          </a:p>
          <a:p>
            <a:pPr marL="342900" indent="-342900">
              <a:buFont typeface="+mj-lt"/>
              <a:buAutoNum type="arabicPeriod"/>
            </a:pPr>
            <a:r>
              <a:rPr lang="he-IL" sz="1600" dirty="0" smtClean="0"/>
              <a:t>הרחבת מידע על רשימה (טיול).</a:t>
            </a:r>
          </a:p>
          <a:p>
            <a:pPr marL="342900" indent="-342900">
              <a:buFont typeface="+mj-lt"/>
              <a:buAutoNum type="arabicPeriod"/>
            </a:pPr>
            <a:r>
              <a:rPr lang="he-IL" sz="1600" dirty="0" smtClean="0"/>
              <a:t>שיתוף רשימה.</a:t>
            </a:r>
          </a:p>
        </p:txBody>
      </p:sp>
    </p:spTree>
    <p:extLst>
      <p:ext uri="{BB962C8B-B14F-4D97-AF65-F5344CB8AC3E}">
        <p14:creationId xmlns:p14="http://schemas.microsoft.com/office/powerpoint/2010/main" val="33553044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צילומי מסך: מסך הפעילויות</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18</a:t>
            </a:fld>
            <a:endParaRPr lang="he-IL"/>
          </a:p>
        </p:txBody>
      </p:sp>
      <p:pic>
        <p:nvPicPr>
          <p:cNvPr id="6" name="Picture 5"/>
          <p:cNvPicPr>
            <a:picLocks noChangeAspect="1"/>
          </p:cNvPicPr>
          <p:nvPr/>
        </p:nvPicPr>
        <p:blipFill>
          <a:blip r:embed="rId3"/>
          <a:stretch>
            <a:fillRect/>
          </a:stretch>
        </p:blipFill>
        <p:spPr>
          <a:xfrm>
            <a:off x="1324263" y="1827599"/>
            <a:ext cx="6371705" cy="4814748"/>
          </a:xfrm>
          <a:prstGeom prst="rect">
            <a:avLst/>
          </a:prstGeom>
        </p:spPr>
      </p:pic>
      <p:sp>
        <p:nvSpPr>
          <p:cNvPr id="7" name="TextBox 6"/>
          <p:cNvSpPr txBox="1"/>
          <p:nvPr/>
        </p:nvSpPr>
        <p:spPr>
          <a:xfrm>
            <a:off x="8137237" y="2041236"/>
            <a:ext cx="3167610" cy="830997"/>
          </a:xfrm>
          <a:prstGeom prst="rect">
            <a:avLst/>
          </a:prstGeom>
          <a:noFill/>
        </p:spPr>
        <p:txBody>
          <a:bodyPr wrap="square" rtlCol="1">
            <a:spAutoFit/>
          </a:bodyPr>
          <a:lstStyle/>
          <a:p>
            <a:pPr marL="342900" indent="-342900">
              <a:buFont typeface="+mj-lt"/>
              <a:buAutoNum type="arabicPeriod"/>
            </a:pPr>
            <a:r>
              <a:rPr lang="he-IL" sz="1600" dirty="0" smtClean="0"/>
              <a:t>דפדוף בפעילויות.</a:t>
            </a:r>
          </a:p>
          <a:p>
            <a:pPr marL="342900" indent="-342900">
              <a:buFont typeface="+mj-lt"/>
              <a:buAutoNum type="arabicPeriod"/>
            </a:pPr>
            <a:r>
              <a:rPr lang="he-IL" sz="1600" dirty="0" smtClean="0"/>
              <a:t>סינון לפי ארץ, עיר ופעילות.</a:t>
            </a:r>
          </a:p>
          <a:p>
            <a:pPr marL="342900" indent="-342900">
              <a:buFont typeface="+mj-lt"/>
              <a:buAutoNum type="arabicPeriod"/>
            </a:pPr>
            <a:r>
              <a:rPr lang="he-IL" sz="1600" dirty="0" smtClean="0"/>
              <a:t>הרחבת מידע על פעילות.</a:t>
            </a:r>
          </a:p>
        </p:txBody>
      </p:sp>
      <p:pic>
        <p:nvPicPr>
          <p:cNvPr id="8" name="Picture 7"/>
          <p:cNvPicPr>
            <a:picLocks noChangeAspect="1"/>
          </p:cNvPicPr>
          <p:nvPr/>
        </p:nvPicPr>
        <p:blipFill>
          <a:blip r:embed="rId4"/>
          <a:stretch>
            <a:fillRect/>
          </a:stretch>
        </p:blipFill>
        <p:spPr>
          <a:xfrm>
            <a:off x="7161789" y="3398982"/>
            <a:ext cx="4840684" cy="2396219"/>
          </a:xfrm>
          <a:prstGeom prst="rect">
            <a:avLst/>
          </a:prstGeom>
        </p:spPr>
      </p:pic>
    </p:spTree>
    <p:extLst>
      <p:ext uri="{BB962C8B-B14F-4D97-AF65-F5344CB8AC3E}">
        <p14:creationId xmlns:p14="http://schemas.microsoft.com/office/powerpoint/2010/main" val="41559954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מערכות משיקות</a:t>
            </a:r>
            <a:endParaRPr lang="he-IL" dirty="0"/>
          </a:p>
        </p:txBody>
      </p:sp>
      <p:sp>
        <p:nvSpPr>
          <p:cNvPr id="3" name="Content Placeholder 2"/>
          <p:cNvSpPr>
            <a:spLocks noGrp="1"/>
          </p:cNvSpPr>
          <p:nvPr>
            <p:ph idx="1"/>
          </p:nvPr>
        </p:nvSpPr>
        <p:spPr/>
        <p:txBody>
          <a:bodyPr/>
          <a:lstStyle/>
          <a:p>
            <a:r>
              <a:rPr lang="en-US" b="1" u="sng" dirty="0" smtClean="0"/>
              <a:t>Facebook API</a:t>
            </a:r>
            <a:endParaRPr lang="en-US" b="1" u="sng" dirty="0"/>
          </a:p>
          <a:p>
            <a:r>
              <a:rPr lang="he-IL" dirty="0" smtClean="0"/>
              <a:t>עבודה מול </a:t>
            </a:r>
            <a:r>
              <a:rPr lang="en-US" dirty="0" smtClean="0"/>
              <a:t>API</a:t>
            </a:r>
            <a:r>
              <a:rPr lang="he-IL" dirty="0" smtClean="0"/>
              <a:t> של </a:t>
            </a:r>
            <a:r>
              <a:rPr lang="en-US" dirty="0" err="1" smtClean="0"/>
              <a:t>facebook</a:t>
            </a:r>
            <a:r>
              <a:rPr lang="he-IL" dirty="0" smtClean="0"/>
              <a:t>, המטרה להקל על משתמשים בתהליך הרישום ו"למשוך" את פרטיהם האישיים ישירות מהרשת החברתית. על המשתמש לאפשר גישה לפרטיו ברשת החברתית.</a:t>
            </a:r>
          </a:p>
          <a:p>
            <a:r>
              <a:rPr lang="he-IL" dirty="0" smtClean="0"/>
              <a:t>תהליכים:</a:t>
            </a:r>
          </a:p>
          <a:p>
            <a:pPr lvl="1"/>
            <a:r>
              <a:rPr lang="he-IL" dirty="0" smtClean="0"/>
              <a:t>רישום באמצעות </a:t>
            </a:r>
            <a:r>
              <a:rPr lang="en-US" dirty="0" err="1" smtClean="0"/>
              <a:t>facebook</a:t>
            </a:r>
            <a:r>
              <a:rPr lang="he-IL" dirty="0" smtClean="0"/>
              <a:t>. (</a:t>
            </a:r>
            <a:r>
              <a:rPr lang="en-US" dirty="0" smtClean="0"/>
              <a:t>Register</a:t>
            </a:r>
            <a:r>
              <a:rPr lang="he-IL" dirty="0" smtClean="0"/>
              <a:t>).</a:t>
            </a:r>
          </a:p>
          <a:p>
            <a:pPr lvl="1"/>
            <a:r>
              <a:rPr lang="he-IL" dirty="0" smtClean="0"/>
              <a:t>התחברות באמצעות </a:t>
            </a:r>
            <a:r>
              <a:rPr lang="en-US" dirty="0" err="1" smtClean="0"/>
              <a:t>facebook</a:t>
            </a:r>
            <a:r>
              <a:rPr lang="he-IL" dirty="0" smtClean="0"/>
              <a:t>. (</a:t>
            </a:r>
            <a:r>
              <a:rPr lang="en-US" dirty="0" smtClean="0"/>
              <a:t>Login</a:t>
            </a:r>
            <a:r>
              <a:rPr lang="he-IL" dirty="0" smtClean="0"/>
              <a:t>).</a:t>
            </a:r>
          </a:p>
          <a:p>
            <a:pPr lvl="1"/>
            <a:r>
              <a:rPr lang="en-US" dirty="0" smtClean="0"/>
              <a:t>Like &amp; Share</a:t>
            </a:r>
            <a:r>
              <a:rPr lang="he-IL" dirty="0"/>
              <a:t> </a:t>
            </a:r>
            <a:r>
              <a:rPr lang="he-IL" dirty="0" smtClean="0"/>
              <a:t>לפעילויות ולרשימות</a:t>
            </a:r>
          </a:p>
          <a:p>
            <a:pPr lvl="1"/>
            <a:endParaRPr lang="he-IL" dirty="0"/>
          </a:p>
          <a:p>
            <a:r>
              <a:rPr lang="en-US" b="1" u="sng" dirty="0" smtClean="0"/>
              <a:t>Activation Email</a:t>
            </a:r>
            <a:endParaRPr lang="he-IL" b="1" u="sng" dirty="0" smtClean="0"/>
          </a:p>
          <a:p>
            <a:r>
              <a:rPr lang="he-IL" dirty="0" smtClean="0"/>
              <a:t>עבודה מול שרת דואר, המטרה לשלוח למשתמש דוא"ל כדי לאמת שכתובת הדואר תקינה.</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19</a:t>
            </a:fld>
            <a:endParaRPr lang="he-IL"/>
          </a:p>
        </p:txBody>
      </p:sp>
    </p:spTree>
    <p:extLst>
      <p:ext uri="{BB962C8B-B14F-4D97-AF65-F5344CB8AC3E}">
        <p14:creationId xmlns:p14="http://schemas.microsoft.com/office/powerpoint/2010/main" val="12813180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פלטפורמה חברתית למציאת שותפים למטיילים</a:t>
            </a:r>
            <a:endParaRPr lang="he-IL" dirty="0"/>
          </a:p>
        </p:txBody>
      </p:sp>
      <p:sp>
        <p:nvSpPr>
          <p:cNvPr id="3" name="Content Placeholder 2"/>
          <p:cNvSpPr>
            <a:spLocks noGrp="1"/>
          </p:cNvSpPr>
          <p:nvPr>
            <p:ph idx="1"/>
          </p:nvPr>
        </p:nvSpPr>
        <p:spPr/>
        <p:txBody>
          <a:bodyPr>
            <a:normAutofit/>
          </a:bodyPr>
          <a:lstStyle/>
          <a:p>
            <a:pPr lvl="1"/>
            <a:r>
              <a:rPr lang="he-IL" dirty="0" smtClean="0"/>
              <a:t>כיום בעידן המודרני רמת המורכבות בביצוע טיולים בארץ ובעולם הולכת וקטנה, מספר המטיילים שיכולים להרשות לעצמם לצאת לטיולים ופעילויות הולך וגדל. וכמו כן גדלה הדרישה למידע על מקומות עניין, פעילויות ושותפים לפעילויות.</a:t>
            </a:r>
          </a:p>
          <a:p>
            <a:pPr marL="201168" lvl="1" indent="0">
              <a:buNone/>
            </a:pPr>
            <a:endParaRPr lang="he-IL" dirty="0" smtClean="0"/>
          </a:p>
          <a:p>
            <a:pPr lvl="1"/>
            <a:r>
              <a:rPr lang="he-IL" dirty="0" smtClean="0"/>
              <a:t>הפתרונות הקיימים בשוק כיום אינם עונים על הצורך באופן מושלם. לדוגמה קבוצות </a:t>
            </a:r>
            <a:r>
              <a:rPr lang="en-US" dirty="0" smtClean="0"/>
              <a:t>Facebook</a:t>
            </a:r>
            <a:r>
              <a:rPr lang="he-IL" dirty="0" smtClean="0"/>
              <a:t>, פורומים וכדומה, מכאן עולה צורך בכלי אשר יכנס למשבצת הטיולים והפעילויות ויספק מידע בדגש על פלטפורמה חברתית, אשר תחבר בין אנשים בעלי מטרות משותפות ותחומי עניין דומים.</a:t>
            </a:r>
          </a:p>
          <a:p>
            <a:pPr marL="201168" lvl="1" indent="0">
              <a:buNone/>
            </a:pPr>
            <a:endParaRPr lang="he-IL" dirty="0" smtClean="0"/>
          </a:p>
          <a:p>
            <a:pPr lvl="1"/>
            <a:r>
              <a:rPr lang="he-IL" dirty="0" smtClean="0"/>
              <a:t>הפלטפורמה החברתית </a:t>
            </a:r>
            <a:r>
              <a:rPr lang="en-US" dirty="0" err="1" smtClean="0"/>
              <a:t>TriPick</a:t>
            </a:r>
            <a:r>
              <a:rPr lang="he-IL" dirty="0" smtClean="0"/>
              <a:t> מיועדת להיכנס למשבצת הטיולים והפעילויות, תוך ניצול כוחה של חוכמת ההמונים, בכך להעשיר מטיילים במידע רלוונטי ולחבר בין מטיילים אשר זקוקים לשותפים כדי לצאת לטיול.</a:t>
            </a:r>
          </a:p>
          <a:p>
            <a:pPr lvl="1"/>
            <a:endParaRPr lang="he-IL" dirty="0"/>
          </a:p>
          <a:p>
            <a:pPr lvl="1"/>
            <a:r>
              <a:rPr lang="he-IL" dirty="0" smtClean="0"/>
              <a:t>ישנו מספר מטיילים אשר לא מוציאים לפועל טיולים רק משום שלא מצליחים למצוא שותפים, או שאינם מודעים למקומות הבילוי והפעילויות האפשריים – </a:t>
            </a:r>
            <a:r>
              <a:rPr lang="en-US" dirty="0" err="1" smtClean="0"/>
              <a:t>TriPick</a:t>
            </a:r>
            <a:r>
              <a:rPr lang="he-IL" dirty="0" smtClean="0"/>
              <a:t> נותנת להם מענה מלא על הצורך.</a:t>
            </a:r>
          </a:p>
          <a:p>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2</a:t>
            </a:fld>
            <a:endParaRPr lang="he-IL"/>
          </a:p>
        </p:txBody>
      </p:sp>
    </p:spTree>
    <p:extLst>
      <p:ext uri="{BB962C8B-B14F-4D97-AF65-F5344CB8AC3E}">
        <p14:creationId xmlns:p14="http://schemas.microsoft.com/office/powerpoint/2010/main" val="79814140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תמיכה</a:t>
            </a:r>
            <a:endParaRPr lang="he-IL" dirty="0"/>
          </a:p>
        </p:txBody>
      </p:sp>
      <p:sp>
        <p:nvSpPr>
          <p:cNvPr id="3" name="Content Placeholder 2"/>
          <p:cNvSpPr>
            <a:spLocks noGrp="1"/>
          </p:cNvSpPr>
          <p:nvPr>
            <p:ph idx="1"/>
          </p:nvPr>
        </p:nvSpPr>
        <p:spPr/>
        <p:txBody>
          <a:bodyPr/>
          <a:lstStyle/>
          <a:p>
            <a:r>
              <a:rPr lang="he-IL" dirty="0" smtClean="0"/>
              <a:t>המערכת נבנתה עבור המחשב השולחני אך מותאמת גם ל </a:t>
            </a:r>
            <a:r>
              <a:rPr lang="en-US" dirty="0" smtClean="0"/>
              <a:t>Mobile</a:t>
            </a:r>
            <a:r>
              <a:rPr lang="he-IL" dirty="0" smtClean="0"/>
              <a:t>.</a:t>
            </a:r>
          </a:p>
          <a:p>
            <a:r>
              <a:rPr lang="he-IL" dirty="0" smtClean="0"/>
              <a:t>צד הלקוח:</a:t>
            </a:r>
          </a:p>
          <a:p>
            <a:pPr lvl="1"/>
            <a:r>
              <a:rPr lang="en-US" dirty="0" smtClean="0"/>
              <a:t>HTML</a:t>
            </a:r>
            <a:r>
              <a:rPr lang="he-IL" dirty="0" smtClean="0"/>
              <a:t>.</a:t>
            </a:r>
          </a:p>
          <a:p>
            <a:pPr lvl="1"/>
            <a:r>
              <a:rPr lang="en-US" dirty="0" smtClean="0"/>
              <a:t>JavaScript</a:t>
            </a:r>
            <a:r>
              <a:rPr lang="he-IL" dirty="0" smtClean="0"/>
              <a:t>.</a:t>
            </a:r>
            <a:endParaRPr lang="en-US" dirty="0" smtClean="0"/>
          </a:p>
          <a:p>
            <a:pPr lvl="1"/>
            <a:r>
              <a:rPr lang="en-US" dirty="0" smtClean="0"/>
              <a:t>CSS</a:t>
            </a:r>
            <a:r>
              <a:rPr lang="he-IL" dirty="0" smtClean="0"/>
              <a:t>.</a:t>
            </a:r>
          </a:p>
          <a:p>
            <a:r>
              <a:rPr lang="he-IL" dirty="0" smtClean="0"/>
              <a:t>צד שרת (</a:t>
            </a:r>
            <a:r>
              <a:rPr lang="en-US" dirty="0" err="1" smtClean="0"/>
              <a:t>CPanel</a:t>
            </a:r>
            <a:r>
              <a:rPr lang="he-IL" dirty="0" smtClean="0"/>
              <a:t>):</a:t>
            </a:r>
          </a:p>
          <a:p>
            <a:pPr lvl="1"/>
            <a:r>
              <a:rPr lang="en-US" dirty="0" smtClean="0"/>
              <a:t>PHP</a:t>
            </a:r>
            <a:r>
              <a:rPr lang="he-IL" dirty="0" smtClean="0"/>
              <a:t>.</a:t>
            </a:r>
          </a:p>
          <a:p>
            <a:pPr lvl="1"/>
            <a:r>
              <a:rPr lang="en-US" dirty="0" err="1" smtClean="0"/>
              <a:t>MySql</a:t>
            </a:r>
            <a:r>
              <a:rPr lang="en-US" dirty="0"/>
              <a:t> </a:t>
            </a:r>
            <a:r>
              <a:rPr lang="en-US" dirty="0" smtClean="0"/>
              <a:t>– </a:t>
            </a:r>
            <a:r>
              <a:rPr lang="en-US" dirty="0" err="1" smtClean="0"/>
              <a:t>phpMyAdmin</a:t>
            </a:r>
            <a:r>
              <a:rPr lang="he-IL" dirty="0" smtClean="0"/>
              <a:t>.</a:t>
            </a:r>
          </a:p>
          <a:p>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20</a:t>
            </a:fld>
            <a:endParaRPr lang="he-IL"/>
          </a:p>
        </p:txBody>
      </p:sp>
    </p:spTree>
    <p:extLst>
      <p:ext uri="{BB962C8B-B14F-4D97-AF65-F5344CB8AC3E}">
        <p14:creationId xmlns:p14="http://schemas.microsoft.com/office/powerpoint/2010/main" val="129088257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3D86582-7455-425D-8C9D-2EBAA396C74C}" type="slidenum">
              <a:rPr lang="he-IL" smtClean="0"/>
              <a:t>21</a:t>
            </a:fld>
            <a:endParaRPr lang="he-IL"/>
          </a:p>
        </p:txBody>
      </p:sp>
      <p:sp>
        <p:nvSpPr>
          <p:cNvPr id="2" name="Title 1"/>
          <p:cNvSpPr>
            <a:spLocks noGrp="1"/>
          </p:cNvSpPr>
          <p:nvPr>
            <p:ph type="title"/>
          </p:nvPr>
        </p:nvSpPr>
        <p:spPr>
          <a:xfrm>
            <a:off x="845127" y="-271545"/>
            <a:ext cx="10515600" cy="1325562"/>
          </a:xfrm>
        </p:spPr>
        <p:txBody>
          <a:bodyPr/>
          <a:lstStyle/>
          <a:p>
            <a:pPr algn="r"/>
            <a:r>
              <a:rPr lang="he-IL" dirty="0" smtClean="0"/>
              <a:t>ארכיטקטורה</a:t>
            </a:r>
            <a:endParaRPr lang="he-IL" dirty="0"/>
          </a:p>
        </p:txBody>
      </p:sp>
      <p:pic>
        <p:nvPicPr>
          <p:cNvPr id="6" name="Picture 5"/>
          <p:cNvPicPr>
            <a:picLocks noChangeAspect="1"/>
          </p:cNvPicPr>
          <p:nvPr/>
        </p:nvPicPr>
        <p:blipFill>
          <a:blip r:embed="rId3"/>
          <a:stretch>
            <a:fillRect/>
          </a:stretch>
        </p:blipFill>
        <p:spPr>
          <a:xfrm>
            <a:off x="1949340" y="146285"/>
            <a:ext cx="8506224" cy="6392627"/>
          </a:xfrm>
          <a:prstGeom prst="rect">
            <a:avLst/>
          </a:prstGeom>
        </p:spPr>
      </p:pic>
    </p:spTree>
    <p:extLst>
      <p:ext uri="{BB962C8B-B14F-4D97-AF65-F5344CB8AC3E}">
        <p14:creationId xmlns:p14="http://schemas.microsoft.com/office/powerpoint/2010/main" val="57558404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a:latin typeface="Calibri Light"/>
              </a:rPr>
              <a:t>בחינת חלופות ובחירת הטכנולוגיה</a:t>
            </a:r>
            <a:endParaRPr lang="he-IL" dirty="0">
              <a:latin typeface="Calibri Light"/>
            </a:endParaRPr>
          </a:p>
        </p:txBody>
      </p:sp>
      <p:sp>
        <p:nvSpPr>
          <p:cNvPr id="3" name="Content Placeholder 2"/>
          <p:cNvSpPr>
            <a:spLocks noGrp="1"/>
          </p:cNvSpPr>
          <p:nvPr>
            <p:ph idx="1"/>
          </p:nvPr>
        </p:nvSpPr>
        <p:spPr/>
        <p:txBody>
          <a:bodyPr vert="horz" lIns="0" tIns="45720" rIns="0" bIns="45720" rtlCol="0" anchor="t">
            <a:normAutofit/>
          </a:bodyPr>
          <a:lstStyle/>
          <a:p>
            <a:pPr marL="0" indent="0">
              <a:buNone/>
            </a:pPr>
            <a:r>
              <a:rPr lang="he-IL" sz="2800" b="1" u="sng" dirty="0">
                <a:latin typeface="Arial"/>
              </a:rPr>
              <a:t>צד לקוח:</a:t>
            </a:r>
          </a:p>
          <a:p>
            <a:pPr marL="0" indent="0">
              <a:buNone/>
            </a:pPr>
            <a:r>
              <a:rPr lang="he-IL" sz="2800" dirty="0">
                <a:latin typeface="Arial"/>
              </a:rPr>
              <a:t>מכיוון שהחלטנו כי הפלטפורמה החברתית תהיה מבוססת </a:t>
            </a:r>
            <a:r>
              <a:rPr lang="he-IL" sz="2800" dirty="0" err="1">
                <a:latin typeface="Arial"/>
              </a:rPr>
              <a:t>Web</a:t>
            </a:r>
            <a:endParaRPr lang="he-IL" sz="2800" dirty="0">
              <a:latin typeface="Arial"/>
            </a:endParaRPr>
          </a:p>
          <a:p>
            <a:pPr marL="0" indent="0">
              <a:buNone/>
            </a:pPr>
            <a:r>
              <a:rPr lang="he-IL" sz="2800" dirty="0">
                <a:latin typeface="Arial"/>
              </a:rPr>
              <a:t>צד הלקוח מומש באמצעות </a:t>
            </a:r>
            <a:r>
              <a:rPr lang="he-IL" sz="2800" dirty="0" smtClean="0">
                <a:latin typeface="Arial"/>
              </a:rPr>
              <a:t>HTML</a:t>
            </a:r>
            <a:r>
              <a:rPr lang="en-US" sz="2800" dirty="0" smtClean="0">
                <a:latin typeface="Arial"/>
              </a:rPr>
              <a:t>5</a:t>
            </a:r>
            <a:r>
              <a:rPr lang="he-IL" sz="2800" dirty="0" smtClean="0">
                <a:latin typeface="Arial"/>
              </a:rPr>
              <a:t>, C</a:t>
            </a:r>
            <a:r>
              <a:rPr lang="en-US" sz="2800" dirty="0" smtClean="0">
                <a:latin typeface="Arial"/>
              </a:rPr>
              <a:t>SS</a:t>
            </a:r>
            <a:r>
              <a:rPr lang="he-IL" sz="2800" dirty="0" smtClean="0">
                <a:latin typeface="Arial"/>
              </a:rPr>
              <a:t>, </a:t>
            </a:r>
            <a:r>
              <a:rPr lang="he-IL" sz="2800" dirty="0" err="1" smtClean="0">
                <a:latin typeface="Arial"/>
              </a:rPr>
              <a:t>Java</a:t>
            </a:r>
            <a:r>
              <a:rPr lang="en-US" sz="2800" dirty="0">
                <a:latin typeface="Arial"/>
              </a:rPr>
              <a:t>S</a:t>
            </a:r>
            <a:r>
              <a:rPr lang="he-IL" sz="2800" dirty="0" err="1" smtClean="0">
                <a:latin typeface="Arial"/>
              </a:rPr>
              <a:t>cript</a:t>
            </a:r>
            <a:r>
              <a:rPr lang="he-IL" sz="2800" dirty="0" smtClean="0">
                <a:latin typeface="Arial"/>
              </a:rPr>
              <a:t> </a:t>
            </a:r>
            <a:r>
              <a:rPr lang="he-IL" sz="2800" dirty="0">
                <a:latin typeface="Arial"/>
              </a:rPr>
              <a:t>ו-</a:t>
            </a:r>
            <a:r>
              <a:rPr lang="he-IL" sz="2800" dirty="0" err="1">
                <a:latin typeface="Arial"/>
              </a:rPr>
              <a:t>jQuery</a:t>
            </a:r>
            <a:endParaRPr lang="he-IL" sz="2800" dirty="0">
              <a:latin typeface="Arial"/>
            </a:endParaRPr>
          </a:p>
          <a:p>
            <a:pPr marL="0" indent="0">
              <a:buNone/>
            </a:pPr>
            <a:r>
              <a:rPr lang="he-IL" sz="2800" dirty="0">
                <a:latin typeface="Arial"/>
              </a:rPr>
              <a:t>למדנו את השפות הללו במהלך התואר וניתן למצוא מענה ברשת לכל תקלה בה נתקלנו.</a:t>
            </a:r>
          </a:p>
          <a:p>
            <a:pPr marL="0" indent="0">
              <a:buNone/>
            </a:pPr>
            <a:endParaRPr lang="he-IL" sz="2800" dirty="0">
              <a:latin typeface="Arial" charset="0"/>
              <a:cs typeface="Arial" charset="0"/>
            </a:endParaRPr>
          </a:p>
          <a:p>
            <a:endParaRPr lang="he-IL" sz="2800" dirty="0">
              <a:latin typeface="Arial"/>
            </a:endParaRPr>
          </a:p>
          <a:p>
            <a:endParaRPr lang="he-IL" sz="2800" dirty="0">
              <a:latin typeface="Arial"/>
            </a:endParaRPr>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22</a:t>
            </a:fld>
            <a:endParaRPr lang="he-IL"/>
          </a:p>
        </p:txBody>
      </p:sp>
    </p:spTree>
    <p:extLst>
      <p:ext uri="{BB962C8B-B14F-4D97-AF65-F5344CB8AC3E}">
        <p14:creationId xmlns:p14="http://schemas.microsoft.com/office/powerpoint/2010/main" val="213716839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a:latin typeface="Calibri Light"/>
              </a:rPr>
              <a:t>בחינת חלופות ובחירת הטכנולוגיה</a:t>
            </a:r>
            <a:endParaRPr lang="he-IL" dirty="0">
              <a:latin typeface="Calibri Light"/>
            </a:endParaRPr>
          </a:p>
        </p:txBody>
      </p:sp>
      <p:sp>
        <p:nvSpPr>
          <p:cNvPr id="3" name="Content Placeholder 2"/>
          <p:cNvSpPr>
            <a:spLocks noGrp="1"/>
          </p:cNvSpPr>
          <p:nvPr>
            <p:ph idx="1"/>
          </p:nvPr>
        </p:nvSpPr>
        <p:spPr/>
        <p:txBody>
          <a:bodyPr vert="horz" lIns="0" tIns="45720" rIns="0" bIns="45720" rtlCol="0" anchor="t">
            <a:normAutofit/>
          </a:bodyPr>
          <a:lstStyle/>
          <a:p>
            <a:pPr marL="0" indent="0">
              <a:buNone/>
            </a:pPr>
            <a:r>
              <a:rPr lang="he-IL" sz="2800" b="1" u="sng" dirty="0">
                <a:latin typeface="Arial" charset="0"/>
                <a:cs typeface="Arial" charset="0"/>
              </a:rPr>
              <a:t>צד שרת:</a:t>
            </a:r>
          </a:p>
          <a:p>
            <a:pPr marL="0" indent="0">
              <a:buNone/>
            </a:pPr>
            <a:r>
              <a:rPr lang="he-IL" sz="2800" dirty="0">
                <a:latin typeface="Arial" charset="0"/>
                <a:cs typeface="Arial" charset="0"/>
              </a:rPr>
              <a:t>  </a:t>
            </a:r>
          </a:p>
          <a:p>
            <a:pPr marL="0" indent="0">
              <a:buNone/>
            </a:pPr>
            <a:r>
              <a:rPr lang="he-IL" sz="2800" dirty="0">
                <a:latin typeface="Arial" charset="0"/>
                <a:cs typeface="Arial" charset="0"/>
              </a:rPr>
              <a:t>התלבטנו בין PHP ל-</a:t>
            </a:r>
            <a:r>
              <a:rPr lang="he-IL" sz="2800" dirty="0" err="1">
                <a:latin typeface="Arial" charset="0"/>
                <a:cs typeface="Arial" charset="0"/>
              </a:rPr>
              <a:t>Python</a:t>
            </a:r>
            <a:r>
              <a:rPr lang="he-IL" sz="2800" dirty="0">
                <a:latin typeface="Arial" charset="0"/>
                <a:cs typeface="Arial" charset="0"/>
              </a:rPr>
              <a:t>/C ובחרנו בסוף </a:t>
            </a:r>
            <a:r>
              <a:rPr lang="he-IL" sz="2800" dirty="0" err="1">
                <a:latin typeface="Arial" charset="0"/>
                <a:cs typeface="Arial" charset="0"/>
              </a:rPr>
              <a:t>בPHP</a:t>
            </a:r>
            <a:r>
              <a:rPr lang="he-IL" sz="2800" dirty="0">
                <a:latin typeface="Arial" charset="0"/>
                <a:cs typeface="Arial" charset="0"/>
              </a:rPr>
              <a:t> מכיוון שזוהי שפה קלה להבנה אם יש רקע בתכנות, היא ידידותית למשתמש ויש לה קהילה מאוד גדולה של משתמשים כך  שגם פה ניתן למצוא מענה מלא לכך שאלה. </a:t>
            </a:r>
          </a:p>
          <a:p>
            <a:pPr marL="0" indent="0">
              <a:buNone/>
            </a:pPr>
            <a:endParaRPr lang="he-IL" sz="2800" dirty="0">
              <a:latin typeface="Arial"/>
            </a:endParaRPr>
          </a:p>
          <a:p>
            <a:pPr marL="0" indent="0">
              <a:buNone/>
            </a:pPr>
            <a:endParaRPr lang="he-IL" sz="2800" dirty="0">
              <a:latin typeface="Arial" charset="0"/>
              <a:cs typeface="Arial" charset="0"/>
            </a:endParaRPr>
          </a:p>
          <a:p>
            <a:endParaRPr lang="he-IL" sz="2800" dirty="0">
              <a:latin typeface="Arial"/>
            </a:endParaRPr>
          </a:p>
          <a:p>
            <a:endParaRPr lang="he-IL" sz="2800" dirty="0">
              <a:latin typeface="Arial"/>
            </a:endParaRPr>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23</a:t>
            </a:fld>
            <a:endParaRPr lang="he-IL"/>
          </a:p>
        </p:txBody>
      </p:sp>
    </p:spTree>
    <p:extLst>
      <p:ext uri="{BB962C8B-B14F-4D97-AF65-F5344CB8AC3E}">
        <p14:creationId xmlns:p14="http://schemas.microsoft.com/office/powerpoint/2010/main" val="12187073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a:latin typeface="Calibri Light"/>
              </a:rPr>
              <a:t>בחינת חלופות ובחירת הטכנולוגיה</a:t>
            </a:r>
            <a:endParaRPr lang="he-IL" dirty="0">
              <a:latin typeface="Calibri Light"/>
            </a:endParaRPr>
          </a:p>
        </p:txBody>
      </p:sp>
      <p:sp>
        <p:nvSpPr>
          <p:cNvPr id="3" name="Content Placeholder 2"/>
          <p:cNvSpPr>
            <a:spLocks noGrp="1"/>
          </p:cNvSpPr>
          <p:nvPr>
            <p:ph idx="1"/>
          </p:nvPr>
        </p:nvSpPr>
        <p:spPr/>
        <p:txBody>
          <a:bodyPr vert="horz" lIns="0" tIns="45720" rIns="0" bIns="45720" rtlCol="0" anchor="t">
            <a:normAutofit lnSpcReduction="10000"/>
          </a:bodyPr>
          <a:lstStyle/>
          <a:p>
            <a:pPr marL="0" indent="0">
              <a:buNone/>
            </a:pPr>
            <a:r>
              <a:rPr lang="he-IL" sz="2800" b="1" u="sng" dirty="0">
                <a:latin typeface="Arial" charset="0"/>
                <a:cs typeface="Arial" charset="0"/>
              </a:rPr>
              <a:t>שאילתות</a:t>
            </a:r>
          </a:p>
          <a:p>
            <a:pPr marL="0" indent="0">
              <a:buNone/>
            </a:pPr>
            <a:r>
              <a:rPr lang="he-IL" sz="2800" dirty="0">
                <a:latin typeface="Arial" charset="0"/>
                <a:cs typeface="Arial" charset="0"/>
              </a:rPr>
              <a:t>ההתלבטות הייתה בין ביצוע שאילתות </a:t>
            </a:r>
            <a:r>
              <a:rPr lang="he-IL" sz="2800" dirty="0" err="1">
                <a:latin typeface="Arial" charset="0"/>
                <a:cs typeface="Arial" charset="0"/>
              </a:rPr>
              <a:t>בMySQL</a:t>
            </a:r>
            <a:r>
              <a:rPr lang="he-IL" sz="2800" dirty="0">
                <a:latin typeface="Arial" charset="0"/>
                <a:cs typeface="Arial" charset="0"/>
              </a:rPr>
              <a:t> או דרך </a:t>
            </a:r>
            <a:r>
              <a:rPr lang="he-IL" sz="2800" dirty="0" err="1">
                <a:latin typeface="Arial" charset="0"/>
                <a:cs typeface="Arial" charset="0"/>
              </a:rPr>
              <a:t>MongoDB</a:t>
            </a:r>
            <a:endParaRPr lang="he-IL" sz="2800" dirty="0">
              <a:latin typeface="Arial" charset="0"/>
              <a:cs typeface="Arial" charset="0"/>
            </a:endParaRPr>
          </a:p>
          <a:p>
            <a:pPr marL="0" indent="0">
              <a:buNone/>
            </a:pPr>
            <a:r>
              <a:rPr lang="he-IL" sz="2800" dirty="0">
                <a:latin typeface="Arial" charset="0"/>
                <a:cs typeface="Arial" charset="0"/>
              </a:rPr>
              <a:t>מכיוון שבחרנו </a:t>
            </a:r>
            <a:r>
              <a:rPr lang="he-IL" sz="2800" dirty="0" err="1">
                <a:latin typeface="Arial" charset="0"/>
                <a:cs typeface="Arial" charset="0"/>
              </a:rPr>
              <a:t>בPHP</a:t>
            </a:r>
            <a:r>
              <a:rPr lang="he-IL" sz="2800" dirty="0">
                <a:latin typeface="Arial" charset="0"/>
                <a:cs typeface="Arial" charset="0"/>
              </a:rPr>
              <a:t> בצד שרת, </a:t>
            </a:r>
            <a:r>
              <a:rPr lang="he-IL" sz="2800" dirty="0" smtClean="0">
                <a:latin typeface="Arial" charset="0"/>
                <a:cs typeface="Arial" charset="0"/>
              </a:rPr>
              <a:t>השתמשנו </a:t>
            </a:r>
            <a:r>
              <a:rPr lang="he-IL" sz="2800" dirty="0" err="1">
                <a:latin typeface="Arial" charset="0"/>
                <a:cs typeface="Arial" charset="0"/>
              </a:rPr>
              <a:t>בMySQL</a:t>
            </a:r>
            <a:r>
              <a:rPr lang="he-IL" sz="2800" dirty="0">
                <a:latin typeface="Arial" charset="0"/>
                <a:cs typeface="Arial" charset="0"/>
              </a:rPr>
              <a:t> על מנת ליצור את השאילתות ולבנות את </a:t>
            </a:r>
            <a:r>
              <a:rPr lang="he-IL" sz="2800" dirty="0" smtClean="0">
                <a:latin typeface="Arial" charset="0"/>
                <a:cs typeface="Arial" charset="0"/>
              </a:rPr>
              <a:t>מאגרי המידע </a:t>
            </a:r>
            <a:r>
              <a:rPr lang="he-IL" sz="2800" dirty="0">
                <a:latin typeface="Arial" charset="0"/>
                <a:cs typeface="Arial" charset="0"/>
              </a:rPr>
              <a:t>של </a:t>
            </a:r>
            <a:r>
              <a:rPr lang="he-IL" sz="2800" dirty="0" smtClean="0">
                <a:latin typeface="Arial" charset="0"/>
                <a:cs typeface="Arial" charset="0"/>
              </a:rPr>
              <a:t>המערכת.</a:t>
            </a:r>
            <a:endParaRPr lang="he-IL" sz="2800" dirty="0">
              <a:latin typeface="Arial" charset="0"/>
              <a:cs typeface="Arial" charset="0"/>
            </a:endParaRPr>
          </a:p>
          <a:p>
            <a:pPr marL="0" indent="0">
              <a:buNone/>
            </a:pPr>
            <a:r>
              <a:rPr lang="he-IL" sz="2800" dirty="0">
                <a:latin typeface="Arial" charset="0"/>
                <a:cs typeface="Arial" charset="0"/>
              </a:rPr>
              <a:t> האינטגרציה בין PHP </a:t>
            </a:r>
            <a:r>
              <a:rPr lang="he-IL" sz="2800" dirty="0" err="1">
                <a:latin typeface="Arial" charset="0"/>
                <a:cs typeface="Arial" charset="0"/>
              </a:rPr>
              <a:t>לMySQL</a:t>
            </a:r>
            <a:r>
              <a:rPr lang="he-IL" sz="2800" dirty="0">
                <a:latin typeface="Arial" charset="0"/>
                <a:cs typeface="Arial" charset="0"/>
              </a:rPr>
              <a:t>  היא מאוד קלה, יש פונקציות מוכנות מראש ליצור את הקשרים ביניהם וזה העניק לנו שליטה מלאה על מאגרי המידע והשאילתות אותם רצינו לבצע.</a:t>
            </a:r>
          </a:p>
          <a:p>
            <a:pPr marL="0" indent="0">
              <a:buNone/>
            </a:pPr>
            <a:r>
              <a:rPr lang="he-IL" sz="2800" dirty="0">
                <a:latin typeface="Arial" charset="0"/>
                <a:cs typeface="Arial" charset="0"/>
              </a:rPr>
              <a:t>בנוסף למדנו על שאילתות SQL ולכן היה לנו קל יותר </a:t>
            </a:r>
            <a:r>
              <a:rPr lang="he-IL" sz="2800" dirty="0" smtClean="0">
                <a:latin typeface="Arial" charset="0"/>
                <a:cs typeface="Arial" charset="0"/>
              </a:rPr>
              <a:t>להבין את </a:t>
            </a:r>
            <a:r>
              <a:rPr lang="he-IL" sz="2800">
                <a:latin typeface="Arial" charset="0"/>
                <a:cs typeface="Arial" charset="0"/>
              </a:rPr>
              <a:t>השפה </a:t>
            </a:r>
            <a:r>
              <a:rPr lang="he-IL" sz="2800" smtClean="0">
                <a:latin typeface="Arial" charset="0"/>
                <a:cs typeface="Arial" charset="0"/>
              </a:rPr>
              <a:t>ולאפשר </a:t>
            </a:r>
            <a:r>
              <a:rPr lang="he-IL" sz="2800" dirty="0">
                <a:latin typeface="Arial" charset="0"/>
                <a:cs typeface="Arial" charset="0"/>
              </a:rPr>
              <a:t>את הסינון שרצינו להעניק לשאילתות השונות.</a:t>
            </a:r>
          </a:p>
          <a:p>
            <a:pPr marL="0" indent="0">
              <a:buNone/>
            </a:pPr>
            <a:endParaRPr lang="he-IL" sz="2800" dirty="0">
              <a:latin typeface="Arial"/>
            </a:endParaRPr>
          </a:p>
          <a:p>
            <a:pPr marL="0" indent="0">
              <a:buNone/>
            </a:pPr>
            <a:endParaRPr lang="he-IL" sz="2800" dirty="0">
              <a:latin typeface="Arial" charset="0"/>
              <a:cs typeface="Arial" charset="0"/>
            </a:endParaRPr>
          </a:p>
          <a:p>
            <a:endParaRPr lang="he-IL" sz="2800" dirty="0">
              <a:latin typeface="Arial"/>
            </a:endParaRPr>
          </a:p>
          <a:p>
            <a:endParaRPr lang="he-IL" sz="2800" dirty="0">
              <a:latin typeface="Arial"/>
            </a:endParaRPr>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24</a:t>
            </a:fld>
            <a:endParaRPr lang="he-IL"/>
          </a:p>
        </p:txBody>
      </p:sp>
    </p:spTree>
    <p:extLst>
      <p:ext uri="{BB962C8B-B14F-4D97-AF65-F5344CB8AC3E}">
        <p14:creationId xmlns:p14="http://schemas.microsoft.com/office/powerpoint/2010/main" val="321637466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קישורים</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25</a:t>
            </a:fld>
            <a:endParaRPr lang="he-IL"/>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9880" y="2814929"/>
            <a:ext cx="2752165" cy="2752165"/>
          </a:xfrm>
          <a:prstGeom prst="rect">
            <a:avLst/>
          </a:prstGeom>
        </p:spPr>
      </p:pic>
      <p:sp>
        <p:nvSpPr>
          <p:cNvPr id="7" name="TextBox 6"/>
          <p:cNvSpPr txBox="1"/>
          <p:nvPr/>
        </p:nvSpPr>
        <p:spPr>
          <a:xfrm>
            <a:off x="3348544" y="5567094"/>
            <a:ext cx="1754838" cy="461665"/>
          </a:xfrm>
          <a:prstGeom prst="rect">
            <a:avLst/>
          </a:prstGeom>
          <a:noFill/>
        </p:spPr>
        <p:txBody>
          <a:bodyPr wrap="square" rtlCol="1">
            <a:spAutoFit/>
          </a:bodyPr>
          <a:lstStyle/>
          <a:p>
            <a:pPr algn="ctr"/>
            <a:r>
              <a:rPr lang="en-US" sz="2400" b="1" dirty="0" smtClean="0"/>
              <a:t>TriPick.net</a:t>
            </a:r>
            <a:endParaRPr lang="he-IL" sz="2400" b="1" dirty="0"/>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7967" y="1859251"/>
            <a:ext cx="2438205" cy="955678"/>
          </a:xfrm>
          <a:prstGeom prst="rect">
            <a:avLst/>
          </a:prstGeom>
        </p:spPr>
      </p:pic>
      <p:sp>
        <p:nvSpPr>
          <p:cNvPr id="9" name="TextBox 8"/>
          <p:cNvSpPr txBox="1"/>
          <p:nvPr/>
        </p:nvSpPr>
        <p:spPr>
          <a:xfrm>
            <a:off x="7938473" y="3729346"/>
            <a:ext cx="1754838" cy="461665"/>
          </a:xfrm>
          <a:prstGeom prst="rect">
            <a:avLst/>
          </a:prstGeom>
          <a:noFill/>
        </p:spPr>
        <p:txBody>
          <a:bodyPr wrap="square" rtlCol="1">
            <a:spAutoFit/>
          </a:bodyPr>
          <a:lstStyle/>
          <a:p>
            <a:pPr algn="ctr"/>
            <a:r>
              <a:rPr lang="he-IL" sz="2400" u="sng" dirty="0" smtClean="0">
                <a:hlinkClick r:id="rId5"/>
              </a:rPr>
              <a:t>קישור</a:t>
            </a:r>
            <a:r>
              <a:rPr lang="en-US" sz="2400" u="sng" dirty="0"/>
              <a:t> </a:t>
            </a:r>
            <a:r>
              <a:rPr lang="he-IL" sz="2400" u="sng" dirty="0" smtClean="0">
                <a:hlinkClick r:id="rId5"/>
              </a:rPr>
              <a:t>לסרטון</a:t>
            </a:r>
            <a:endParaRPr lang="he-IL" sz="2400" u="sng" dirty="0"/>
          </a:p>
        </p:txBody>
      </p:sp>
    </p:spTree>
    <p:extLst>
      <p:ext uri="{BB962C8B-B14F-4D97-AF65-F5344CB8AC3E}">
        <p14:creationId xmlns:p14="http://schemas.microsoft.com/office/powerpoint/2010/main" val="39214243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הצעת עבודה</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26</a:t>
            </a:fld>
            <a:endParaRPr lang="he-IL"/>
          </a:p>
        </p:txBody>
      </p:sp>
      <p:graphicFrame>
        <p:nvGraphicFramePr>
          <p:cNvPr id="7" name="Object 6"/>
          <p:cNvGraphicFramePr>
            <a:graphicFrameLocks noChangeAspect="1"/>
          </p:cNvGraphicFramePr>
          <p:nvPr>
            <p:extLst>
              <p:ext uri="{D42A27DB-BD31-4B8C-83A1-F6EECF244321}">
                <p14:modId xmlns:p14="http://schemas.microsoft.com/office/powerpoint/2010/main" val="2255752805"/>
              </p:ext>
            </p:extLst>
          </p:nvPr>
        </p:nvGraphicFramePr>
        <p:xfrm>
          <a:off x="4872038" y="1957388"/>
          <a:ext cx="2981325" cy="4043362"/>
        </p:xfrm>
        <a:graphic>
          <a:graphicData uri="http://schemas.openxmlformats.org/presentationml/2006/ole">
            <mc:AlternateContent xmlns:mc="http://schemas.openxmlformats.org/markup-compatibility/2006">
              <mc:Choice xmlns:v="urn:schemas-microsoft-com:vml" Requires="v">
                <p:oleObj spid="_x0000_s74768" name="Acrobat Document" r:id="rId4" imgW="5800523" imgH="7867584" progId="AcroExch.Document.11">
                  <p:embed/>
                </p:oleObj>
              </mc:Choice>
              <mc:Fallback>
                <p:oleObj name="Acrobat Document" r:id="rId4" imgW="5800523" imgH="7867584" progId="AcroExch.Document.11">
                  <p:embed/>
                  <p:pic>
                    <p:nvPicPr>
                      <p:cNvPr id="7" name="Object 6"/>
                      <p:cNvPicPr/>
                      <p:nvPr/>
                    </p:nvPicPr>
                    <p:blipFill>
                      <a:blip r:embed="rId5"/>
                      <a:stretch>
                        <a:fillRect/>
                      </a:stretch>
                    </p:blipFill>
                    <p:spPr>
                      <a:xfrm>
                        <a:off x="4872038" y="1957388"/>
                        <a:ext cx="2981325" cy="4043362"/>
                      </a:xfrm>
                      <a:prstGeom prst="rect">
                        <a:avLst/>
                      </a:prstGeom>
                      <a:ln>
                        <a:solidFill>
                          <a:schemeClr val="tx1"/>
                        </a:solidFill>
                      </a:ln>
                    </p:spPr>
                  </p:pic>
                </p:oleObj>
              </mc:Fallback>
            </mc:AlternateContent>
          </a:graphicData>
        </a:graphic>
      </p:graphicFrame>
      <p:sp>
        <p:nvSpPr>
          <p:cNvPr id="6" name="TextBox 5"/>
          <p:cNvSpPr txBox="1"/>
          <p:nvPr/>
        </p:nvSpPr>
        <p:spPr>
          <a:xfrm>
            <a:off x="8404167" y="2884517"/>
            <a:ext cx="2061557" cy="923330"/>
          </a:xfrm>
          <a:prstGeom prst="rect">
            <a:avLst/>
          </a:prstGeom>
          <a:noFill/>
        </p:spPr>
        <p:txBody>
          <a:bodyPr wrap="square" rtlCol="1">
            <a:spAutoFit/>
          </a:bodyPr>
          <a:lstStyle/>
          <a:p>
            <a:r>
              <a:rPr lang="he-IL" dirty="0" smtClean="0">
                <a:solidFill>
                  <a:schemeClr val="tx1">
                    <a:lumMod val="50000"/>
                    <a:lumOff val="50000"/>
                  </a:schemeClr>
                </a:solidFill>
              </a:rPr>
              <a:t>קובץ מצורף. לחיצה כפולה על התמונה לפתיחה.</a:t>
            </a:r>
            <a:endParaRPr lang="he-IL" dirty="0">
              <a:solidFill>
                <a:schemeClr val="tx1">
                  <a:lumMod val="50000"/>
                  <a:lumOff val="50000"/>
                </a:schemeClr>
              </a:solidFill>
            </a:endParaRPr>
          </a:p>
        </p:txBody>
      </p:sp>
    </p:spTree>
    <p:extLst>
      <p:ext uri="{BB962C8B-B14F-4D97-AF65-F5344CB8AC3E}">
        <p14:creationId xmlns:p14="http://schemas.microsoft.com/office/powerpoint/2010/main" val="41066900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תכנית עבודה</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27</a:t>
            </a:fld>
            <a:endParaRPr lang="he-IL"/>
          </a:p>
        </p:txBody>
      </p:sp>
      <p:graphicFrame>
        <p:nvGraphicFramePr>
          <p:cNvPr id="6" name="Object 5"/>
          <p:cNvGraphicFramePr>
            <a:graphicFrameLocks noChangeAspect="1"/>
          </p:cNvGraphicFramePr>
          <p:nvPr>
            <p:extLst>
              <p:ext uri="{D42A27DB-BD31-4B8C-83A1-F6EECF244321}">
                <p14:modId xmlns:p14="http://schemas.microsoft.com/office/powerpoint/2010/main" val="3630376331"/>
              </p:ext>
            </p:extLst>
          </p:nvPr>
        </p:nvGraphicFramePr>
        <p:xfrm>
          <a:off x="4897438" y="1873250"/>
          <a:ext cx="3146425" cy="4451350"/>
        </p:xfrm>
        <a:graphic>
          <a:graphicData uri="http://schemas.openxmlformats.org/presentationml/2006/ole">
            <mc:AlternateContent xmlns:mc="http://schemas.openxmlformats.org/markup-compatibility/2006">
              <mc:Choice xmlns:v="urn:schemas-microsoft-com:vml" Requires="v">
                <p:oleObj spid="_x0000_s76816" name="Acrobat Document" r:id="rId4" imgW="5667128" imgH="8019917" progId="AcroExch.Document.11">
                  <p:embed/>
                </p:oleObj>
              </mc:Choice>
              <mc:Fallback>
                <p:oleObj name="Acrobat Document" r:id="rId4" imgW="5667128" imgH="8019917" progId="AcroExch.Document.11">
                  <p:embed/>
                  <p:pic>
                    <p:nvPicPr>
                      <p:cNvPr id="6" name="Object 5"/>
                      <p:cNvPicPr/>
                      <p:nvPr/>
                    </p:nvPicPr>
                    <p:blipFill>
                      <a:blip r:embed="rId5"/>
                      <a:stretch>
                        <a:fillRect/>
                      </a:stretch>
                    </p:blipFill>
                    <p:spPr>
                      <a:xfrm>
                        <a:off x="4897438" y="1873250"/>
                        <a:ext cx="3146425" cy="4451350"/>
                      </a:xfrm>
                      <a:prstGeom prst="rect">
                        <a:avLst/>
                      </a:prstGeom>
                      <a:ln>
                        <a:solidFill>
                          <a:schemeClr val="tx1"/>
                        </a:solidFill>
                      </a:ln>
                    </p:spPr>
                  </p:pic>
                </p:oleObj>
              </mc:Fallback>
            </mc:AlternateContent>
          </a:graphicData>
        </a:graphic>
      </p:graphicFrame>
      <p:sp>
        <p:nvSpPr>
          <p:cNvPr id="3" name="TextBox 2"/>
          <p:cNvSpPr txBox="1"/>
          <p:nvPr/>
        </p:nvSpPr>
        <p:spPr>
          <a:xfrm>
            <a:off x="8404167" y="2884517"/>
            <a:ext cx="2061557" cy="923330"/>
          </a:xfrm>
          <a:prstGeom prst="rect">
            <a:avLst/>
          </a:prstGeom>
          <a:noFill/>
        </p:spPr>
        <p:txBody>
          <a:bodyPr wrap="square" rtlCol="1">
            <a:spAutoFit/>
          </a:bodyPr>
          <a:lstStyle/>
          <a:p>
            <a:r>
              <a:rPr lang="he-IL" dirty="0" smtClean="0">
                <a:solidFill>
                  <a:schemeClr val="tx1">
                    <a:lumMod val="50000"/>
                    <a:lumOff val="50000"/>
                  </a:schemeClr>
                </a:solidFill>
              </a:rPr>
              <a:t>קובץ מצורף. לחיצה כפולה על התמונה לפתיחה.</a:t>
            </a:r>
            <a:endParaRPr lang="he-IL" dirty="0">
              <a:solidFill>
                <a:schemeClr val="tx1">
                  <a:lumMod val="50000"/>
                  <a:lumOff val="50000"/>
                </a:schemeClr>
              </a:solidFill>
            </a:endParaRPr>
          </a:p>
        </p:txBody>
      </p:sp>
    </p:spTree>
    <p:extLst>
      <p:ext uri="{BB962C8B-B14F-4D97-AF65-F5344CB8AC3E}">
        <p14:creationId xmlns:p14="http://schemas.microsoft.com/office/powerpoint/2010/main" val="10967272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a:latin typeface="Times New Roman"/>
              </a:rPr>
              <a:t>הצהרה על הכנה עצמית - גיתית רגב</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28</a:t>
            </a:fld>
            <a:endParaRPr lang="he-IL"/>
          </a:p>
        </p:txBody>
      </p:sp>
      <p:graphicFrame>
        <p:nvGraphicFramePr>
          <p:cNvPr id="6" name="Object 5"/>
          <p:cNvGraphicFramePr>
            <a:graphicFrameLocks noChangeAspect="1"/>
          </p:cNvGraphicFramePr>
          <p:nvPr>
            <p:extLst>
              <p:ext uri="{D42A27DB-BD31-4B8C-83A1-F6EECF244321}">
                <p14:modId xmlns:p14="http://schemas.microsoft.com/office/powerpoint/2010/main" val="1168283746"/>
              </p:ext>
            </p:extLst>
          </p:nvPr>
        </p:nvGraphicFramePr>
        <p:xfrm>
          <a:off x="4821670" y="1961803"/>
          <a:ext cx="2795472" cy="3955617"/>
        </p:xfrm>
        <a:graphic>
          <a:graphicData uri="http://schemas.openxmlformats.org/presentationml/2006/ole">
            <mc:AlternateContent xmlns:mc="http://schemas.openxmlformats.org/markup-compatibility/2006">
              <mc:Choice xmlns:v="urn:schemas-microsoft-com:vml" Requires="v">
                <p:oleObj spid="_x0000_s78850" name="Acrobat Document" r:id="rId4" imgW="5667119" imgH="8019810" progId="AcroExch.Document.11">
                  <p:embed/>
                </p:oleObj>
              </mc:Choice>
              <mc:Fallback>
                <p:oleObj name="Acrobat Document" r:id="rId4" imgW="5667119" imgH="8019810" progId="AcroExch.Document.11">
                  <p:embed/>
                  <p:pic>
                    <p:nvPicPr>
                      <p:cNvPr id="0" name=""/>
                      <p:cNvPicPr/>
                      <p:nvPr/>
                    </p:nvPicPr>
                    <p:blipFill>
                      <a:blip r:embed="rId5"/>
                      <a:stretch>
                        <a:fillRect/>
                      </a:stretch>
                    </p:blipFill>
                    <p:spPr>
                      <a:xfrm>
                        <a:off x="4821670" y="1961803"/>
                        <a:ext cx="2795472" cy="3955617"/>
                      </a:xfrm>
                      <a:prstGeom prst="rect">
                        <a:avLst/>
                      </a:prstGeom>
                      <a:ln>
                        <a:solidFill>
                          <a:schemeClr val="tx1"/>
                        </a:solidFill>
                      </a:ln>
                    </p:spPr>
                  </p:pic>
                </p:oleObj>
              </mc:Fallback>
            </mc:AlternateContent>
          </a:graphicData>
        </a:graphic>
      </p:graphicFrame>
      <p:sp>
        <p:nvSpPr>
          <p:cNvPr id="7" name="TextBox 6"/>
          <p:cNvSpPr txBox="1"/>
          <p:nvPr/>
        </p:nvSpPr>
        <p:spPr>
          <a:xfrm>
            <a:off x="8404167" y="2884517"/>
            <a:ext cx="2061557" cy="923330"/>
          </a:xfrm>
          <a:prstGeom prst="rect">
            <a:avLst/>
          </a:prstGeom>
          <a:noFill/>
        </p:spPr>
        <p:txBody>
          <a:bodyPr wrap="square" rtlCol="1">
            <a:spAutoFit/>
          </a:bodyPr>
          <a:lstStyle/>
          <a:p>
            <a:r>
              <a:rPr lang="he-IL" dirty="0" smtClean="0">
                <a:solidFill>
                  <a:schemeClr val="tx1">
                    <a:lumMod val="50000"/>
                    <a:lumOff val="50000"/>
                  </a:schemeClr>
                </a:solidFill>
              </a:rPr>
              <a:t>קובץ מצורף. לחיצה כפולה על התמונה לפתיחה.</a:t>
            </a:r>
            <a:endParaRPr lang="he-IL" dirty="0">
              <a:solidFill>
                <a:schemeClr val="tx1">
                  <a:lumMod val="50000"/>
                  <a:lumOff val="50000"/>
                </a:schemeClr>
              </a:solidFill>
            </a:endParaRPr>
          </a:p>
        </p:txBody>
      </p:sp>
    </p:spTree>
    <p:extLst>
      <p:ext uri="{BB962C8B-B14F-4D97-AF65-F5344CB8AC3E}">
        <p14:creationId xmlns:p14="http://schemas.microsoft.com/office/powerpoint/2010/main" val="31539526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a:latin typeface="Times New Roman"/>
              </a:rPr>
              <a:t>הצהרה על הכנה עצמית - עומרי משה</a:t>
            </a:r>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29</a:t>
            </a:fld>
            <a:endParaRPr lang="he-IL"/>
          </a:p>
        </p:txBody>
      </p:sp>
      <p:graphicFrame>
        <p:nvGraphicFramePr>
          <p:cNvPr id="6" name="Object 5"/>
          <p:cNvGraphicFramePr>
            <a:graphicFrameLocks noChangeAspect="1"/>
          </p:cNvGraphicFramePr>
          <p:nvPr>
            <p:extLst>
              <p:ext uri="{D42A27DB-BD31-4B8C-83A1-F6EECF244321}">
                <p14:modId xmlns:p14="http://schemas.microsoft.com/office/powerpoint/2010/main" val="62869652"/>
              </p:ext>
            </p:extLst>
          </p:nvPr>
        </p:nvGraphicFramePr>
        <p:xfrm>
          <a:off x="4797022" y="2252750"/>
          <a:ext cx="2753759" cy="3896591"/>
        </p:xfrm>
        <a:graphic>
          <a:graphicData uri="http://schemas.openxmlformats.org/presentationml/2006/ole">
            <mc:AlternateContent xmlns:mc="http://schemas.openxmlformats.org/markup-compatibility/2006">
              <mc:Choice xmlns:v="urn:schemas-microsoft-com:vml" Requires="v">
                <p:oleObj spid="_x0000_s77827" name="Acrobat Document" r:id="rId4" imgW="5667119" imgH="8019810" progId="AcroExch.Document.11">
                  <p:embed/>
                </p:oleObj>
              </mc:Choice>
              <mc:Fallback>
                <p:oleObj name="Acrobat Document" r:id="rId4" imgW="5667119" imgH="8019810" progId="AcroExch.Document.11">
                  <p:embed/>
                  <p:pic>
                    <p:nvPicPr>
                      <p:cNvPr id="0" name=""/>
                      <p:cNvPicPr/>
                      <p:nvPr/>
                    </p:nvPicPr>
                    <p:blipFill>
                      <a:blip r:embed="rId5"/>
                      <a:stretch>
                        <a:fillRect/>
                      </a:stretch>
                    </p:blipFill>
                    <p:spPr>
                      <a:xfrm>
                        <a:off x="4797022" y="2252750"/>
                        <a:ext cx="2753759" cy="3896591"/>
                      </a:xfrm>
                      <a:prstGeom prst="rect">
                        <a:avLst/>
                      </a:prstGeom>
                      <a:ln>
                        <a:solidFill>
                          <a:schemeClr val="tx1"/>
                        </a:solidFill>
                      </a:ln>
                    </p:spPr>
                  </p:pic>
                </p:oleObj>
              </mc:Fallback>
            </mc:AlternateContent>
          </a:graphicData>
        </a:graphic>
      </p:graphicFrame>
      <p:sp>
        <p:nvSpPr>
          <p:cNvPr id="8" name="TextBox 7"/>
          <p:cNvSpPr txBox="1"/>
          <p:nvPr/>
        </p:nvSpPr>
        <p:spPr>
          <a:xfrm>
            <a:off x="8404167" y="2884517"/>
            <a:ext cx="2061557" cy="923330"/>
          </a:xfrm>
          <a:prstGeom prst="rect">
            <a:avLst/>
          </a:prstGeom>
          <a:noFill/>
        </p:spPr>
        <p:txBody>
          <a:bodyPr wrap="square" rtlCol="1">
            <a:spAutoFit/>
          </a:bodyPr>
          <a:lstStyle/>
          <a:p>
            <a:r>
              <a:rPr lang="he-IL" dirty="0" smtClean="0">
                <a:solidFill>
                  <a:schemeClr val="tx1">
                    <a:lumMod val="50000"/>
                    <a:lumOff val="50000"/>
                  </a:schemeClr>
                </a:solidFill>
              </a:rPr>
              <a:t>קובץ מצורף. לחיצה כפולה על התמונה לפתיחה.</a:t>
            </a:r>
            <a:endParaRPr lang="he-IL" dirty="0">
              <a:solidFill>
                <a:schemeClr val="tx1">
                  <a:lumMod val="50000"/>
                  <a:lumOff val="50000"/>
                </a:schemeClr>
              </a:solidFill>
            </a:endParaRPr>
          </a:p>
        </p:txBody>
      </p:sp>
    </p:spTree>
    <p:extLst>
      <p:ext uri="{BB962C8B-B14F-4D97-AF65-F5344CB8AC3E}">
        <p14:creationId xmlns:p14="http://schemas.microsoft.com/office/powerpoint/2010/main" val="1994535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הצורך</a:t>
            </a:r>
            <a:endParaRPr lang="he-IL" dirty="0"/>
          </a:p>
        </p:txBody>
      </p:sp>
      <p:sp>
        <p:nvSpPr>
          <p:cNvPr id="3" name="Content Placeholder 2"/>
          <p:cNvSpPr>
            <a:spLocks noGrp="1"/>
          </p:cNvSpPr>
          <p:nvPr>
            <p:ph idx="1"/>
          </p:nvPr>
        </p:nvSpPr>
        <p:spPr/>
        <p:txBody>
          <a:bodyPr/>
          <a:lstStyle/>
          <a:p>
            <a:pPr marL="0" indent="0">
              <a:buNone/>
            </a:pPr>
            <a:r>
              <a:rPr lang="en-US" dirty="0" err="1" smtClean="0"/>
              <a:t>TriPick</a:t>
            </a:r>
            <a:r>
              <a:rPr lang="en-US" dirty="0" smtClean="0"/>
              <a:t> </a:t>
            </a:r>
            <a:r>
              <a:rPr lang="he-IL" dirty="0"/>
              <a:t> </a:t>
            </a:r>
            <a:r>
              <a:rPr lang="he-IL" dirty="0" smtClean="0"/>
              <a:t>נותנת מענה לצרכים הבאים:</a:t>
            </a:r>
          </a:p>
          <a:p>
            <a:pPr marL="457200" indent="-457200">
              <a:buFont typeface="+mj-lt"/>
              <a:buAutoNum type="arabicParenR"/>
            </a:pPr>
            <a:endParaRPr lang="he-IL" dirty="0" smtClean="0"/>
          </a:p>
          <a:p>
            <a:pPr marL="457200" indent="-457200">
              <a:buFont typeface="+mj-lt"/>
              <a:buAutoNum type="arabicParenR"/>
            </a:pPr>
            <a:r>
              <a:rPr lang="he-IL" dirty="0" smtClean="0"/>
              <a:t>מציאת שותפים להרכבת טיול מלא או לפעילות </a:t>
            </a:r>
            <a:r>
              <a:rPr lang="he-IL" dirty="0" err="1" smtClean="0"/>
              <a:t>מסויימת</a:t>
            </a:r>
            <a:r>
              <a:rPr lang="he-IL" dirty="0" smtClean="0"/>
              <a:t>.</a:t>
            </a:r>
          </a:p>
          <a:p>
            <a:pPr marL="457200" indent="-457200">
              <a:buFont typeface="+mj-lt"/>
              <a:buAutoNum type="arabicParenR"/>
            </a:pPr>
            <a:r>
              <a:rPr lang="he-IL" dirty="0" smtClean="0"/>
              <a:t>יצירת קשר שותף עם מטיילים אחרים.</a:t>
            </a:r>
          </a:p>
          <a:p>
            <a:pPr marL="457200" indent="-457200">
              <a:buFont typeface="+mj-lt"/>
              <a:buAutoNum type="arabicParenR"/>
            </a:pPr>
            <a:r>
              <a:rPr lang="he-IL" dirty="0" smtClean="0"/>
              <a:t>מידע על מקומות עניין, פעילויות ומקומות בילוי בעולם.</a:t>
            </a:r>
          </a:p>
          <a:p>
            <a:pPr marL="457200" indent="-457200">
              <a:buFont typeface="+mj-lt"/>
              <a:buAutoNum type="arabicParenR"/>
            </a:pPr>
            <a:r>
              <a:rPr lang="he-IL" dirty="0" smtClean="0"/>
              <a:t>המלצות (דירוג) של מטיילים אחרים על הפעילויות.</a:t>
            </a:r>
          </a:p>
          <a:p>
            <a:pPr marL="457200" indent="-457200">
              <a:buFont typeface="+mj-lt"/>
              <a:buAutoNum type="arabicParenR"/>
            </a:pPr>
            <a:r>
              <a:rPr lang="he-IL" dirty="0" smtClean="0"/>
              <a:t>המלצות למסלולים ממטיילים אחרים.</a:t>
            </a:r>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3</a:t>
            </a:fld>
            <a:endParaRPr lang="he-IL"/>
          </a:p>
        </p:txBody>
      </p:sp>
    </p:spTree>
    <p:extLst>
      <p:ext uri="{BB962C8B-B14F-4D97-AF65-F5344CB8AC3E}">
        <p14:creationId xmlns:p14="http://schemas.microsoft.com/office/powerpoint/2010/main" val="4874494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הפתרון</a:t>
            </a:r>
            <a:endParaRPr lang="he-IL" dirty="0"/>
          </a:p>
        </p:txBody>
      </p:sp>
      <p:sp>
        <p:nvSpPr>
          <p:cNvPr id="3" name="Content Placeholder 2"/>
          <p:cNvSpPr>
            <a:spLocks noGrp="1"/>
          </p:cNvSpPr>
          <p:nvPr>
            <p:ph idx="1"/>
          </p:nvPr>
        </p:nvSpPr>
        <p:spPr/>
        <p:txBody>
          <a:bodyPr/>
          <a:lstStyle/>
          <a:p>
            <a:r>
              <a:rPr lang="en-US" dirty="0" err="1" smtClean="0"/>
              <a:t>TriPick</a:t>
            </a:r>
            <a:r>
              <a:rPr lang="he-IL" dirty="0"/>
              <a:t> </a:t>
            </a:r>
            <a:r>
              <a:rPr lang="he-IL" dirty="0" smtClean="0"/>
              <a:t>הינה פלטפורמה חברתית לשיתוף מידע וחיבור בין מטיילים. היא מקנה:</a:t>
            </a:r>
          </a:p>
          <a:p>
            <a:pPr marL="457200" indent="-457200">
              <a:buFont typeface="+mj-lt"/>
              <a:buAutoNum type="arabicPeriod"/>
            </a:pPr>
            <a:r>
              <a:rPr lang="he-IL" dirty="0" smtClean="0"/>
              <a:t>מידע על מקומות ופעילויות בילוי לפי ארצות.</a:t>
            </a:r>
          </a:p>
          <a:p>
            <a:pPr marL="457200" indent="-457200">
              <a:buFont typeface="+mj-lt"/>
              <a:buAutoNum type="arabicPeriod"/>
            </a:pPr>
            <a:r>
              <a:rPr lang="he-IL" dirty="0" smtClean="0"/>
              <a:t>דירוג פעילויות ע"י המשתמשים.</a:t>
            </a:r>
          </a:p>
          <a:p>
            <a:pPr marL="457200" indent="-457200">
              <a:buFont typeface="+mj-lt"/>
              <a:buAutoNum type="arabicPeriod"/>
            </a:pPr>
            <a:r>
              <a:rPr lang="he-IL" dirty="0" smtClean="0"/>
              <a:t>מידע על מסלולים שנבנו ע"י המשתמשים.</a:t>
            </a:r>
          </a:p>
          <a:p>
            <a:pPr marL="457200" indent="-457200">
              <a:buFont typeface="+mj-lt"/>
              <a:buAutoNum type="arabicPeriod"/>
            </a:pPr>
            <a:r>
              <a:rPr lang="he-IL" dirty="0" smtClean="0"/>
              <a:t>גישה למאגר בקשות מטיילים לשותפים לפי קריטריונים שונים.</a:t>
            </a:r>
          </a:p>
          <a:p>
            <a:pPr marL="457200" indent="-457200">
              <a:buFont typeface="+mj-lt"/>
              <a:buAutoNum type="arabicPeriod"/>
            </a:pPr>
            <a:r>
              <a:rPr lang="he-IL" dirty="0" smtClean="0"/>
              <a:t>אפשרות משלוח הודעות אישיות, הוספת חברים.</a:t>
            </a:r>
          </a:p>
          <a:p>
            <a:pPr marL="457200" indent="-457200">
              <a:buFont typeface="+mj-lt"/>
              <a:buAutoNum type="arabicPeriod"/>
            </a:pPr>
            <a:r>
              <a:rPr lang="he-IL" dirty="0" smtClean="0"/>
              <a:t>שמירת חיפושים קודמים של המשתמש.</a:t>
            </a:r>
          </a:p>
          <a:p>
            <a:pPr marL="457200" indent="-457200">
              <a:buFont typeface="+mj-lt"/>
              <a:buAutoNum type="arabicPeriod"/>
            </a:pPr>
            <a:r>
              <a:rPr lang="he-IL" dirty="0" smtClean="0"/>
              <a:t>מידע כללי על שאר המשתמשים במערכת.</a:t>
            </a:r>
          </a:p>
          <a:p>
            <a:r>
              <a:rPr lang="he-IL" dirty="0" smtClean="0"/>
              <a:t>ובכך עונה על הצרכים הבסיסים שנחוצים למטייל להוצאת הטיול לפועל.</a:t>
            </a:r>
            <a:endParaRPr lang="he-IL" dirty="0"/>
          </a:p>
          <a:p>
            <a:endParaRPr lang="he-IL" dirty="0" smtClean="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4</a:t>
            </a:fld>
            <a:endParaRPr lang="he-IL"/>
          </a:p>
        </p:txBody>
      </p:sp>
    </p:spTree>
    <p:extLst>
      <p:ext uri="{BB962C8B-B14F-4D97-AF65-F5344CB8AC3E}">
        <p14:creationId xmlns:p14="http://schemas.microsoft.com/office/powerpoint/2010/main" val="32540781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הרכב המערכת</a:t>
            </a:r>
            <a:endParaRPr lang="he-IL" dirty="0"/>
          </a:p>
        </p:txBody>
      </p:sp>
      <p:sp>
        <p:nvSpPr>
          <p:cNvPr id="3" name="Content Placeholder 2"/>
          <p:cNvSpPr>
            <a:spLocks noGrp="1"/>
          </p:cNvSpPr>
          <p:nvPr>
            <p:ph idx="1"/>
          </p:nvPr>
        </p:nvSpPr>
        <p:spPr>
          <a:xfrm>
            <a:off x="1097280" y="1845734"/>
            <a:ext cx="10058400" cy="4462702"/>
          </a:xfrm>
        </p:spPr>
        <p:txBody>
          <a:bodyPr vert="horz" lIns="0" tIns="45720" rIns="0" bIns="45720" rtlCol="0" anchor="t">
            <a:normAutofit/>
          </a:bodyPr>
          <a:lstStyle/>
          <a:p>
            <a:pPr marL="0" indent="0">
              <a:buNone/>
            </a:pPr>
            <a:r>
              <a:rPr lang="en-US" dirty="0" err="1"/>
              <a:t>TriPick</a:t>
            </a:r>
            <a:r>
              <a:rPr lang="he-IL" dirty="0"/>
              <a:t> מורכבת מ5 מודולים ראשיים:</a:t>
            </a:r>
          </a:p>
          <a:p>
            <a:pPr marL="457200" indent="-457200">
              <a:buFont typeface="+mj-lt"/>
              <a:buAutoNum type="arabicPeriod"/>
            </a:pPr>
            <a:r>
              <a:rPr lang="he-IL" dirty="0"/>
              <a:t>ארצות – מחולק לפי יבשות, מציג </a:t>
            </a:r>
            <a:r>
              <a:rPr lang="he-IL" dirty="0">
                <a:latin typeface="Arial"/>
              </a:rPr>
              <a:t>מידע על הארצות השונות וקישור ישיר לחיפוש שותפים ורשימות לאותה ארץ. בכל שלב במערכת ניתן להגיע לדף ארץ מסוימת על ידי שורת החיפוש שמופיעה בכל עמוד. </a:t>
            </a:r>
          </a:p>
          <a:p>
            <a:pPr marL="457200" indent="-457200">
              <a:buFont typeface="+mj-lt"/>
              <a:buAutoNum type="arabicPeriod"/>
            </a:pPr>
            <a:r>
              <a:rPr lang="he-IL" dirty="0"/>
              <a:t>חיפושים – מכיל את החיפושים האחרונים שבוצעו באתר וכמו כן קישורים מהירים לביצוע חיפוש חדש.</a:t>
            </a:r>
          </a:p>
          <a:p>
            <a:pPr marL="457200" indent="-457200">
              <a:buFont typeface="+mj-lt"/>
              <a:buAutoNum type="arabicPeriod"/>
            </a:pPr>
            <a:r>
              <a:rPr lang="he-IL" dirty="0"/>
              <a:t>רשימות טיולים – מציג את המסלולים השונים שמשתמשים יצרו, יש אופציה לסינון לפי הארץ והעיר הרצויים.</a:t>
            </a:r>
          </a:p>
          <a:p>
            <a:pPr marL="457200" indent="-457200">
              <a:buFont typeface="+mj-lt"/>
              <a:buAutoNum type="arabicPeriod"/>
            </a:pPr>
            <a:r>
              <a:rPr lang="he-IL" dirty="0"/>
              <a:t>פעילויות – מציג מידע על  פעילויות </a:t>
            </a:r>
            <a:r>
              <a:rPr lang="he-IL" dirty="0" smtClean="0"/>
              <a:t>שונות</a:t>
            </a:r>
            <a:r>
              <a:rPr lang="he-IL" dirty="0" smtClean="0">
                <a:latin typeface="Calibri"/>
              </a:rPr>
              <a:t>, </a:t>
            </a:r>
            <a:r>
              <a:rPr lang="he-IL" dirty="0">
                <a:latin typeface="Calibri"/>
              </a:rPr>
              <a:t>יש אופציה לסינון לפי </a:t>
            </a:r>
            <a:r>
              <a:rPr lang="he-IL" dirty="0"/>
              <a:t>הארץ, העיר והפעילות הרצויה</a:t>
            </a:r>
            <a:r>
              <a:rPr lang="he-IL" dirty="0">
                <a:latin typeface="Calibri"/>
              </a:rPr>
              <a:t>.</a:t>
            </a:r>
          </a:p>
          <a:p>
            <a:pPr marL="457200" indent="-457200">
              <a:buFont typeface="+mj-lt"/>
              <a:buAutoNum type="arabicPeriod"/>
            </a:pPr>
            <a:r>
              <a:rPr lang="he-IL" dirty="0"/>
              <a:t>הדף שלי – מוצג כתפריט ניווט תמידי לאחר התחברות למערכת – מכיל פרופיל אישי, התראות, הודעות ממשתמשים אחרים, דף חברים, דף חיפושים שהמשתמש ביצע ודף מסלולים שהמשתמש העלה.</a:t>
            </a:r>
          </a:p>
          <a:p>
            <a:pPr marL="0" indent="0">
              <a:buNone/>
            </a:pPr>
            <a:endParaRPr lang="he-IL" dirty="0"/>
          </a:p>
          <a:p>
            <a:endParaRPr lang="he-IL" dirty="0"/>
          </a:p>
          <a:p>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5</a:t>
            </a:fld>
            <a:endParaRPr lang="he-IL"/>
          </a:p>
        </p:txBody>
      </p:sp>
    </p:spTree>
    <p:extLst>
      <p:ext uri="{BB962C8B-B14F-4D97-AF65-F5344CB8AC3E}">
        <p14:creationId xmlns:p14="http://schemas.microsoft.com/office/powerpoint/2010/main" val="33255094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פירוט טכני</a:t>
            </a:r>
            <a:endParaRPr lang="he-IL" dirty="0"/>
          </a:p>
        </p:txBody>
      </p:sp>
      <p:sp>
        <p:nvSpPr>
          <p:cNvPr id="3" name="Content Placeholder 2"/>
          <p:cNvSpPr>
            <a:spLocks noGrp="1"/>
          </p:cNvSpPr>
          <p:nvPr>
            <p:ph idx="1"/>
          </p:nvPr>
        </p:nvSpPr>
        <p:spPr/>
        <p:txBody>
          <a:bodyPr/>
          <a:lstStyle/>
          <a:p>
            <a:r>
              <a:rPr lang="he-IL" dirty="0" smtClean="0"/>
              <a:t>בכדי לספק את המענה, </a:t>
            </a:r>
            <a:r>
              <a:rPr lang="en-US" dirty="0" err="1"/>
              <a:t>TriPick</a:t>
            </a:r>
            <a:r>
              <a:rPr lang="he-IL" dirty="0" smtClean="0"/>
              <a:t> מכילה ארבעה מאגרי מידע ראשיים, כל מאגר מורכב ממספר טבלאות:</a:t>
            </a:r>
          </a:p>
          <a:p>
            <a:endParaRPr lang="he-IL" dirty="0"/>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6</a:t>
            </a:fld>
            <a:endParaRPr lang="he-IL"/>
          </a:p>
        </p:txBody>
      </p:sp>
      <p:pic>
        <p:nvPicPr>
          <p:cNvPr id="6" name="Picture 5"/>
          <p:cNvPicPr>
            <a:picLocks noChangeAspect="1"/>
          </p:cNvPicPr>
          <p:nvPr/>
        </p:nvPicPr>
        <p:blipFill>
          <a:blip r:embed="rId3"/>
          <a:stretch>
            <a:fillRect/>
          </a:stretch>
        </p:blipFill>
        <p:spPr>
          <a:xfrm>
            <a:off x="1460408" y="3098026"/>
            <a:ext cx="2030664" cy="1176159"/>
          </a:xfrm>
          <a:prstGeom prst="rect">
            <a:avLst/>
          </a:prstGeom>
        </p:spPr>
      </p:pic>
      <p:pic>
        <p:nvPicPr>
          <p:cNvPr id="7" name="Picture 6"/>
          <p:cNvPicPr>
            <a:picLocks noChangeAspect="1"/>
          </p:cNvPicPr>
          <p:nvPr/>
        </p:nvPicPr>
        <p:blipFill>
          <a:blip r:embed="rId4"/>
          <a:stretch>
            <a:fillRect/>
          </a:stretch>
        </p:blipFill>
        <p:spPr>
          <a:xfrm>
            <a:off x="6217572" y="3086083"/>
            <a:ext cx="2030664" cy="1176159"/>
          </a:xfrm>
          <a:prstGeom prst="rect">
            <a:avLst/>
          </a:prstGeom>
        </p:spPr>
      </p:pic>
      <p:pic>
        <p:nvPicPr>
          <p:cNvPr id="8" name="Picture 7"/>
          <p:cNvPicPr>
            <a:picLocks noChangeAspect="1"/>
          </p:cNvPicPr>
          <p:nvPr/>
        </p:nvPicPr>
        <p:blipFill>
          <a:blip r:embed="rId5"/>
          <a:stretch>
            <a:fillRect/>
          </a:stretch>
        </p:blipFill>
        <p:spPr>
          <a:xfrm>
            <a:off x="3852846" y="3098025"/>
            <a:ext cx="2030664" cy="1176159"/>
          </a:xfrm>
          <a:prstGeom prst="rect">
            <a:avLst/>
          </a:prstGeom>
        </p:spPr>
      </p:pic>
      <p:sp>
        <p:nvSpPr>
          <p:cNvPr id="10" name="TextBox 9"/>
          <p:cNvSpPr txBox="1"/>
          <p:nvPr/>
        </p:nvSpPr>
        <p:spPr>
          <a:xfrm>
            <a:off x="8508989" y="4275755"/>
            <a:ext cx="2186720" cy="923330"/>
          </a:xfrm>
          <a:prstGeom prst="rect">
            <a:avLst/>
          </a:prstGeom>
          <a:noFill/>
        </p:spPr>
        <p:txBody>
          <a:bodyPr wrap="square" rtlCol="1">
            <a:spAutoFit/>
          </a:bodyPr>
          <a:lstStyle/>
          <a:p>
            <a:r>
              <a:rPr lang="he-IL" dirty="0" smtClean="0"/>
              <a:t>מאגר המכיל מידע על בקשות המשתמשים לשותפים.</a:t>
            </a:r>
            <a:endParaRPr lang="he-IL" dirty="0"/>
          </a:p>
        </p:txBody>
      </p:sp>
      <p:sp>
        <p:nvSpPr>
          <p:cNvPr id="12" name="TextBox 11"/>
          <p:cNvSpPr txBox="1"/>
          <p:nvPr/>
        </p:nvSpPr>
        <p:spPr>
          <a:xfrm>
            <a:off x="6061516" y="4274184"/>
            <a:ext cx="2186720" cy="923330"/>
          </a:xfrm>
          <a:prstGeom prst="rect">
            <a:avLst/>
          </a:prstGeom>
          <a:noFill/>
        </p:spPr>
        <p:txBody>
          <a:bodyPr wrap="square" rtlCol="1" anchor="t">
            <a:spAutoFit/>
          </a:bodyPr>
          <a:lstStyle/>
          <a:p>
            <a:r>
              <a:rPr lang="he-IL" dirty="0"/>
              <a:t>מאגר המכיל מידע על רשימות טיולים שנבנו ע"י משתמשים.</a:t>
            </a:r>
          </a:p>
        </p:txBody>
      </p:sp>
      <p:sp>
        <p:nvSpPr>
          <p:cNvPr id="13" name="TextBox 12"/>
          <p:cNvSpPr txBox="1"/>
          <p:nvPr/>
        </p:nvSpPr>
        <p:spPr>
          <a:xfrm>
            <a:off x="3696790" y="4274184"/>
            <a:ext cx="2186720" cy="923330"/>
          </a:xfrm>
          <a:prstGeom prst="rect">
            <a:avLst/>
          </a:prstGeom>
          <a:noFill/>
        </p:spPr>
        <p:txBody>
          <a:bodyPr wrap="square" rtlCol="1">
            <a:spAutoFit/>
          </a:bodyPr>
          <a:lstStyle/>
          <a:p>
            <a:r>
              <a:rPr lang="he-IL" dirty="0" smtClean="0"/>
              <a:t>מאגר המכיל מידע על ארצות, פעילויות ומקומות בילוי.</a:t>
            </a:r>
            <a:endParaRPr lang="he-IL" dirty="0"/>
          </a:p>
        </p:txBody>
      </p:sp>
      <p:sp>
        <p:nvSpPr>
          <p:cNvPr id="15" name="TextBox 14"/>
          <p:cNvSpPr txBox="1"/>
          <p:nvPr/>
        </p:nvSpPr>
        <p:spPr>
          <a:xfrm>
            <a:off x="1303024" y="4274184"/>
            <a:ext cx="2186720" cy="923330"/>
          </a:xfrm>
          <a:prstGeom prst="rect">
            <a:avLst/>
          </a:prstGeom>
          <a:noFill/>
        </p:spPr>
        <p:txBody>
          <a:bodyPr wrap="square" rtlCol="1">
            <a:spAutoFit/>
          </a:bodyPr>
          <a:lstStyle/>
          <a:p>
            <a:r>
              <a:rPr lang="he-IL" dirty="0" smtClean="0"/>
              <a:t>מאגר המכיל את המידע על המשתמשים.</a:t>
            </a:r>
            <a:endParaRPr lang="he-IL" dirty="0"/>
          </a:p>
        </p:txBody>
      </p:sp>
      <p:grpSp>
        <p:nvGrpSpPr>
          <p:cNvPr id="19" name="Group 18"/>
          <p:cNvGrpSpPr/>
          <p:nvPr/>
        </p:nvGrpSpPr>
        <p:grpSpPr>
          <a:xfrm>
            <a:off x="8610010" y="3064291"/>
            <a:ext cx="2056633" cy="1082909"/>
            <a:chOff x="8610010" y="3064291"/>
            <a:chExt cx="2056633" cy="1082909"/>
          </a:xfrm>
        </p:grpSpPr>
        <p:pic>
          <p:nvPicPr>
            <p:cNvPr id="16" name="Picture 15"/>
            <p:cNvPicPr>
              <a:picLocks noChangeAspect="1"/>
            </p:cNvPicPr>
            <p:nvPr/>
          </p:nvPicPr>
          <p:blipFill>
            <a:blip r:embed="rId6"/>
            <a:stretch>
              <a:fillRect/>
            </a:stretch>
          </p:blipFill>
          <p:spPr>
            <a:xfrm>
              <a:off x="8610010" y="3064291"/>
              <a:ext cx="2056633" cy="1082909"/>
            </a:xfrm>
            <a:prstGeom prst="rect">
              <a:avLst/>
            </a:prstGeom>
          </p:spPr>
        </p:pic>
        <p:sp>
          <p:nvSpPr>
            <p:cNvPr id="18" name="TextBox 17"/>
            <p:cNvSpPr txBox="1"/>
            <p:nvPr/>
          </p:nvSpPr>
          <p:spPr>
            <a:xfrm>
              <a:off x="9143999" y="3714215"/>
              <a:ext cx="924414" cy="400110"/>
            </a:xfrm>
            <a:prstGeom prst="rect">
              <a:avLst/>
            </a:prstGeom>
            <a:noFill/>
          </p:spPr>
          <p:txBody>
            <a:bodyPr wrap="square" rtlCol="1">
              <a:spAutoFit/>
            </a:bodyPr>
            <a:lstStyle/>
            <a:p>
              <a:r>
                <a:rPr lang="en-US" sz="2000" dirty="0" smtClean="0">
                  <a:solidFill>
                    <a:schemeClr val="bg1"/>
                  </a:solidFill>
                </a:rPr>
                <a:t>Query</a:t>
              </a:r>
              <a:endParaRPr lang="he-IL" sz="2000" dirty="0">
                <a:solidFill>
                  <a:schemeClr val="bg1"/>
                </a:solidFill>
              </a:endParaRPr>
            </a:p>
          </p:txBody>
        </p:sp>
      </p:grpSp>
      <p:sp>
        <p:nvSpPr>
          <p:cNvPr id="20" name="TextBox 19"/>
          <p:cNvSpPr txBox="1"/>
          <p:nvPr/>
        </p:nvSpPr>
        <p:spPr>
          <a:xfrm>
            <a:off x="6061516" y="5209456"/>
            <a:ext cx="2186720" cy="523220"/>
          </a:xfrm>
          <a:prstGeom prst="rect">
            <a:avLst/>
          </a:prstGeom>
          <a:noFill/>
        </p:spPr>
        <p:txBody>
          <a:bodyPr wrap="square" rtlCol="1">
            <a:spAutoFit/>
          </a:bodyPr>
          <a:lstStyle/>
          <a:p>
            <a:r>
              <a:rPr lang="en-US" sz="1400" dirty="0">
                <a:solidFill>
                  <a:srgbClr val="00B050"/>
                </a:solidFill>
              </a:rPr>
              <a:t>Dynamic</a:t>
            </a:r>
            <a:r>
              <a:rPr lang="he-IL" sz="1400" dirty="0" smtClean="0">
                <a:solidFill>
                  <a:srgbClr val="00B050"/>
                </a:solidFill>
              </a:rPr>
              <a:t> - מתעדכן בתוכן חדש ממשתמשים.</a:t>
            </a:r>
            <a:endParaRPr lang="he-IL" sz="1400" dirty="0">
              <a:solidFill>
                <a:srgbClr val="00B050"/>
              </a:solidFill>
            </a:endParaRPr>
          </a:p>
        </p:txBody>
      </p:sp>
      <p:sp>
        <p:nvSpPr>
          <p:cNvPr id="21" name="TextBox 20"/>
          <p:cNvSpPr txBox="1"/>
          <p:nvPr/>
        </p:nvSpPr>
        <p:spPr>
          <a:xfrm>
            <a:off x="3695541" y="5235387"/>
            <a:ext cx="2186720" cy="523220"/>
          </a:xfrm>
          <a:prstGeom prst="rect">
            <a:avLst/>
          </a:prstGeom>
          <a:noFill/>
        </p:spPr>
        <p:txBody>
          <a:bodyPr wrap="square" rtlCol="1">
            <a:spAutoFit/>
          </a:bodyPr>
          <a:lstStyle/>
          <a:p>
            <a:r>
              <a:rPr lang="en-US" sz="1400" dirty="0" smtClean="0">
                <a:solidFill>
                  <a:schemeClr val="bg1">
                    <a:lumMod val="50000"/>
                  </a:schemeClr>
                </a:solidFill>
              </a:rPr>
              <a:t>Fixed</a:t>
            </a:r>
            <a:r>
              <a:rPr lang="he-IL" sz="1400" dirty="0" smtClean="0">
                <a:solidFill>
                  <a:schemeClr val="bg1">
                    <a:lumMod val="50000"/>
                  </a:schemeClr>
                </a:solidFill>
              </a:rPr>
              <a:t> - תוכן מוכן מראש ומעודכן ע"י עורכי האתר.</a:t>
            </a:r>
          </a:p>
        </p:txBody>
      </p:sp>
      <p:sp>
        <p:nvSpPr>
          <p:cNvPr id="22" name="TextBox 21"/>
          <p:cNvSpPr txBox="1"/>
          <p:nvPr/>
        </p:nvSpPr>
        <p:spPr>
          <a:xfrm>
            <a:off x="8480521" y="5209455"/>
            <a:ext cx="2186720" cy="523220"/>
          </a:xfrm>
          <a:prstGeom prst="rect">
            <a:avLst/>
          </a:prstGeom>
          <a:noFill/>
        </p:spPr>
        <p:txBody>
          <a:bodyPr wrap="square" rtlCol="1">
            <a:spAutoFit/>
          </a:bodyPr>
          <a:lstStyle/>
          <a:p>
            <a:r>
              <a:rPr lang="en-US" sz="1400" dirty="0" smtClean="0">
                <a:solidFill>
                  <a:srgbClr val="00B050"/>
                </a:solidFill>
              </a:rPr>
              <a:t>Dynamic</a:t>
            </a:r>
            <a:r>
              <a:rPr lang="he-IL" sz="1400" dirty="0" smtClean="0">
                <a:solidFill>
                  <a:srgbClr val="00B050"/>
                </a:solidFill>
              </a:rPr>
              <a:t> </a:t>
            </a:r>
            <a:r>
              <a:rPr lang="he-IL" sz="1400" dirty="0">
                <a:solidFill>
                  <a:srgbClr val="00B050"/>
                </a:solidFill>
              </a:rPr>
              <a:t>- </a:t>
            </a:r>
            <a:r>
              <a:rPr lang="he-IL" sz="1400" dirty="0" smtClean="0">
                <a:solidFill>
                  <a:srgbClr val="00B050"/>
                </a:solidFill>
              </a:rPr>
              <a:t>מתעדכן בתוכן חדש ממשתמשים.</a:t>
            </a:r>
            <a:endParaRPr lang="he-IL" sz="1400" dirty="0">
              <a:solidFill>
                <a:srgbClr val="00B050"/>
              </a:solidFill>
            </a:endParaRPr>
          </a:p>
        </p:txBody>
      </p:sp>
      <p:sp>
        <p:nvSpPr>
          <p:cNvPr id="23" name="TextBox 22"/>
          <p:cNvSpPr txBox="1"/>
          <p:nvPr/>
        </p:nvSpPr>
        <p:spPr>
          <a:xfrm>
            <a:off x="1303024" y="5235387"/>
            <a:ext cx="2186720" cy="523220"/>
          </a:xfrm>
          <a:prstGeom prst="rect">
            <a:avLst/>
          </a:prstGeom>
          <a:noFill/>
        </p:spPr>
        <p:txBody>
          <a:bodyPr wrap="square" rtlCol="1">
            <a:spAutoFit/>
          </a:bodyPr>
          <a:lstStyle/>
          <a:p>
            <a:r>
              <a:rPr lang="en-US" sz="1400" dirty="0">
                <a:solidFill>
                  <a:srgbClr val="00B050"/>
                </a:solidFill>
              </a:rPr>
              <a:t>Dynamic</a:t>
            </a:r>
            <a:r>
              <a:rPr lang="he-IL" sz="1400" dirty="0" smtClean="0">
                <a:solidFill>
                  <a:srgbClr val="00B050"/>
                </a:solidFill>
              </a:rPr>
              <a:t> - מתעדכן בתוכן חדש ממשתמשים.</a:t>
            </a:r>
            <a:endParaRPr lang="he-IL" sz="1400" dirty="0">
              <a:solidFill>
                <a:srgbClr val="00B050"/>
              </a:solidFill>
            </a:endParaRPr>
          </a:p>
        </p:txBody>
      </p:sp>
    </p:spTree>
    <p:extLst>
      <p:ext uri="{BB962C8B-B14F-4D97-AF65-F5344CB8AC3E}">
        <p14:creationId xmlns:p14="http://schemas.microsoft.com/office/powerpoint/2010/main" val="14435641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בסיס נתונים - </a:t>
            </a:r>
            <a:r>
              <a:rPr lang="en-US" dirty="0" smtClean="0"/>
              <a:t>Query</a:t>
            </a:r>
            <a:endParaRPr lang="he-IL" dirty="0"/>
          </a:p>
        </p:txBody>
      </p:sp>
      <p:sp>
        <p:nvSpPr>
          <p:cNvPr id="3" name="Content Placeholder 2"/>
          <p:cNvSpPr>
            <a:spLocks noGrp="1"/>
          </p:cNvSpPr>
          <p:nvPr>
            <p:ph idx="1"/>
          </p:nvPr>
        </p:nvSpPr>
        <p:spPr>
          <a:xfrm>
            <a:off x="1097280" y="1845734"/>
            <a:ext cx="10058400" cy="4462702"/>
          </a:xfrm>
        </p:spPr>
        <p:txBody>
          <a:bodyPr vert="horz" lIns="0" tIns="45720" rIns="0" bIns="45720" rtlCol="0" anchor="t">
            <a:normAutofit/>
          </a:bodyPr>
          <a:lstStyle/>
          <a:p>
            <a:r>
              <a:rPr lang="he-IL" dirty="0"/>
              <a:t>בסיס הנתונים </a:t>
            </a:r>
            <a:r>
              <a:rPr lang="en-US" dirty="0">
                <a:latin typeface="Calibri"/>
              </a:rPr>
              <a:t>Query</a:t>
            </a:r>
            <a:r>
              <a:rPr lang="he-IL" dirty="0">
                <a:latin typeface="Calibri"/>
              </a:rPr>
              <a:t> מכיל את המידע על כל החיפושים שנעשים במערכת למציאת שותפים, </a:t>
            </a:r>
            <a:r>
              <a:rPr lang="he-IL" dirty="0"/>
              <a:t>מידע מתווסף אליו במקרים </a:t>
            </a:r>
            <a:r>
              <a:rPr lang="he-IL" dirty="0" smtClean="0"/>
              <a:t>הבאים</a:t>
            </a:r>
            <a:r>
              <a:rPr lang="he-IL" dirty="0" smtClean="0">
                <a:latin typeface="Calibri"/>
              </a:rPr>
              <a:t>:</a:t>
            </a:r>
            <a:endParaRPr lang="he-IL" dirty="0">
              <a:latin typeface="Calibri"/>
            </a:endParaRPr>
          </a:p>
          <a:p>
            <a:pPr lvl="2"/>
            <a:endParaRPr lang="he-IL" sz="2000" dirty="0"/>
          </a:p>
          <a:p>
            <a:pPr lvl="2"/>
            <a:r>
              <a:rPr lang="he-IL" sz="2000" dirty="0"/>
              <a:t>ביצוע חיפוש לשותף לפעילות </a:t>
            </a:r>
            <a:r>
              <a:rPr lang="he-IL" sz="2000" dirty="0" err="1" smtClean="0"/>
              <a:t>מסויימת</a:t>
            </a:r>
            <a:r>
              <a:rPr lang="he-IL" sz="2000" dirty="0" smtClean="0"/>
              <a:t>.</a:t>
            </a:r>
            <a:endParaRPr lang="he-IL" sz="2000" dirty="0"/>
          </a:p>
          <a:p>
            <a:pPr lvl="2"/>
            <a:r>
              <a:rPr lang="he-IL" sz="2000" dirty="0"/>
              <a:t>ביצוע חיפוש לשותף לטיול מלא.</a:t>
            </a:r>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7</a:t>
            </a:fld>
            <a:endParaRPr lang="he-IL"/>
          </a:p>
        </p:txBody>
      </p:sp>
    </p:spTree>
    <p:extLst>
      <p:ext uri="{BB962C8B-B14F-4D97-AF65-F5344CB8AC3E}">
        <p14:creationId xmlns:p14="http://schemas.microsoft.com/office/powerpoint/2010/main" val="40503825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בסיס נתונים - </a:t>
            </a:r>
            <a:r>
              <a:rPr lang="en-US" dirty="0" smtClean="0"/>
              <a:t>Lists</a:t>
            </a:r>
            <a:endParaRPr lang="he-IL" dirty="0"/>
          </a:p>
        </p:txBody>
      </p:sp>
      <p:sp>
        <p:nvSpPr>
          <p:cNvPr id="3" name="Content Placeholder 2"/>
          <p:cNvSpPr>
            <a:spLocks noGrp="1"/>
          </p:cNvSpPr>
          <p:nvPr>
            <p:ph idx="1"/>
          </p:nvPr>
        </p:nvSpPr>
        <p:spPr>
          <a:xfrm>
            <a:off x="1097280" y="1845734"/>
            <a:ext cx="10058400" cy="4462702"/>
          </a:xfrm>
        </p:spPr>
        <p:txBody>
          <a:bodyPr vert="horz" lIns="0" tIns="45720" rIns="0" bIns="45720" rtlCol="0" anchor="t">
            <a:normAutofit/>
          </a:bodyPr>
          <a:lstStyle/>
          <a:p>
            <a:r>
              <a:rPr lang="he-IL" dirty="0"/>
              <a:t>בסיס הנתונים </a:t>
            </a:r>
            <a:r>
              <a:rPr lang="en-US">
                <a:latin typeface="Calibri"/>
              </a:rPr>
              <a:t>Lists</a:t>
            </a:r>
            <a:r>
              <a:rPr lang="he-IL" dirty="0">
                <a:latin typeface="Calibri"/>
              </a:rPr>
              <a:t> מכיל מידע על הרשימות שמשתמשים יוצרים, </a:t>
            </a:r>
            <a:r>
              <a:rPr lang="he-IL" dirty="0">
                <a:latin typeface="Arial"/>
              </a:rPr>
              <a:t>מידע מתווסף אליו במקרים הבאים</a:t>
            </a:r>
            <a:r>
              <a:rPr lang="he-IL" dirty="0"/>
              <a:t>:</a:t>
            </a:r>
          </a:p>
          <a:p>
            <a:pPr lvl="2"/>
            <a:endParaRPr lang="he-IL" sz="2000" dirty="0"/>
          </a:p>
          <a:p>
            <a:pPr lvl="2"/>
            <a:r>
              <a:rPr lang="he-IL" sz="2000" dirty="0"/>
              <a:t>יצירת רשימת טיולים חדשה.</a:t>
            </a:r>
          </a:p>
          <a:p>
            <a:pPr lvl="2"/>
            <a:r>
              <a:rPr lang="he-IL" sz="2000" dirty="0"/>
              <a:t>יצירת רשימה חדשה – הוספת פעילות.</a:t>
            </a:r>
          </a:p>
          <a:p>
            <a:pPr lvl="2"/>
            <a:r>
              <a:rPr lang="he-IL" sz="2000" dirty="0"/>
              <a:t>עדכון דירוג רשימה.</a:t>
            </a:r>
          </a:p>
          <a:p>
            <a:pPr lvl="2"/>
            <a:r>
              <a:rPr lang="he-IL" sz="2000">
                <a:latin typeface="Arial"/>
              </a:rPr>
              <a:t>עדכון דירוג פעילות.</a:t>
            </a:r>
            <a:endParaRPr lang="he-IL" sz="2000" dirty="0">
              <a:latin typeface="Arial"/>
            </a:endParaRPr>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8</a:t>
            </a:fld>
            <a:endParaRPr lang="he-IL"/>
          </a:p>
        </p:txBody>
      </p:sp>
    </p:spTree>
    <p:extLst>
      <p:ext uri="{BB962C8B-B14F-4D97-AF65-F5344CB8AC3E}">
        <p14:creationId xmlns:p14="http://schemas.microsoft.com/office/powerpoint/2010/main" val="24469401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בסיס נתונים - </a:t>
            </a:r>
            <a:r>
              <a:rPr lang="en-US" dirty="0" smtClean="0"/>
              <a:t>Users</a:t>
            </a:r>
            <a:endParaRPr lang="he-IL" dirty="0"/>
          </a:p>
        </p:txBody>
      </p:sp>
      <p:sp>
        <p:nvSpPr>
          <p:cNvPr id="3" name="Content Placeholder 2"/>
          <p:cNvSpPr>
            <a:spLocks noGrp="1"/>
          </p:cNvSpPr>
          <p:nvPr>
            <p:ph idx="1"/>
          </p:nvPr>
        </p:nvSpPr>
        <p:spPr>
          <a:xfrm>
            <a:off x="1097280" y="1845734"/>
            <a:ext cx="10058400" cy="4462702"/>
          </a:xfrm>
        </p:spPr>
        <p:txBody>
          <a:bodyPr vert="horz" lIns="0" tIns="45720" rIns="0" bIns="45720" rtlCol="0" anchor="t">
            <a:normAutofit/>
          </a:bodyPr>
          <a:lstStyle/>
          <a:p>
            <a:r>
              <a:rPr lang="he-IL" dirty="0"/>
              <a:t>בסיס הנתונים </a:t>
            </a:r>
            <a:r>
              <a:rPr lang="en-US" dirty="0"/>
              <a:t>Users</a:t>
            </a:r>
            <a:r>
              <a:rPr lang="he-IL" dirty="0"/>
              <a:t> מכיל מידע על המשתמשים. מידע מתווסף אליו במקרים הבאים:</a:t>
            </a:r>
          </a:p>
          <a:p>
            <a:pPr lvl="2"/>
            <a:endParaRPr lang="he-IL" sz="2000" dirty="0"/>
          </a:p>
          <a:p>
            <a:pPr lvl="2"/>
            <a:r>
              <a:rPr lang="he-IL" sz="2000"/>
              <a:t>רישום למערכת.</a:t>
            </a:r>
            <a:endParaRPr lang="he-IL" sz="2000" dirty="0"/>
          </a:p>
          <a:p>
            <a:pPr lvl="2"/>
            <a:r>
              <a:rPr lang="he-IL" sz="2000" dirty="0">
                <a:latin typeface="Calibri" charset="0"/>
                <a:cs typeface="Arial" charset="0"/>
              </a:rPr>
              <a:t>שינוי הגדרות פרופיל</a:t>
            </a:r>
            <a:r>
              <a:rPr lang="he-IL" sz="2000" dirty="0">
                <a:latin typeface="Calibri" charset="0"/>
              </a:rPr>
              <a:t>.</a:t>
            </a:r>
          </a:p>
          <a:p>
            <a:pPr lvl="2"/>
            <a:r>
              <a:rPr lang="he-IL" sz="2000">
                <a:latin typeface="Calibri" charset="0"/>
              </a:rPr>
              <a:t>שינוי/שחזור סיסמא.</a:t>
            </a:r>
            <a:endParaRPr lang="he-IL" sz="2000" dirty="0">
              <a:latin typeface="Calibri" charset="0"/>
            </a:endParaRPr>
          </a:p>
          <a:p>
            <a:pPr lvl="2"/>
            <a:r>
              <a:rPr lang="he-IL" sz="2000" dirty="0">
                <a:latin typeface="Arial"/>
              </a:rPr>
              <a:t>הוספת/מחיקת </a:t>
            </a:r>
            <a:r>
              <a:rPr lang="he-IL" sz="2000" dirty="0"/>
              <a:t>חברים</a:t>
            </a:r>
            <a:r>
              <a:rPr lang="he-IL" sz="2000" dirty="0">
                <a:latin typeface="Calibri"/>
              </a:rPr>
              <a:t>.</a:t>
            </a:r>
          </a:p>
          <a:p>
            <a:pPr lvl="2"/>
            <a:r>
              <a:rPr lang="he-IL" sz="2000" dirty="0">
                <a:latin typeface="Arial"/>
              </a:rPr>
              <a:t>קבלת/מחיקת </a:t>
            </a:r>
            <a:r>
              <a:rPr lang="he-IL" sz="2000" dirty="0"/>
              <a:t>התראות.</a:t>
            </a:r>
          </a:p>
          <a:p>
            <a:pPr lvl="2"/>
            <a:r>
              <a:rPr lang="he-IL" sz="2000">
                <a:latin typeface="Arial"/>
              </a:rPr>
              <a:t>קבלת/שליחת/מחיקת </a:t>
            </a:r>
            <a:r>
              <a:rPr lang="he-IL" sz="2000"/>
              <a:t>הודעות.</a:t>
            </a:r>
            <a:endParaRPr lang="he-IL" sz="2000" dirty="0"/>
          </a:p>
          <a:p>
            <a:pPr lvl="2"/>
            <a:endParaRPr lang="he-IL" sz="2000" dirty="0">
              <a:latin typeface="Calibri"/>
            </a:endParaRPr>
          </a:p>
        </p:txBody>
      </p:sp>
      <p:sp>
        <p:nvSpPr>
          <p:cNvPr id="4" name="Footer Placeholder 3"/>
          <p:cNvSpPr>
            <a:spLocks noGrp="1"/>
          </p:cNvSpPr>
          <p:nvPr>
            <p:ph type="ftr" sz="quarter" idx="11"/>
          </p:nvPr>
        </p:nvSpPr>
        <p:spPr/>
        <p:txBody>
          <a:bodyPr/>
          <a:lstStyle/>
          <a:p>
            <a:r>
              <a:rPr lang="he-IL" smtClean="0"/>
              <a:t>למידה מעשית - סדנא</a:t>
            </a:r>
            <a:endParaRPr lang="he-IL"/>
          </a:p>
        </p:txBody>
      </p:sp>
      <p:sp>
        <p:nvSpPr>
          <p:cNvPr id="5" name="Slide Number Placeholder 4"/>
          <p:cNvSpPr>
            <a:spLocks noGrp="1"/>
          </p:cNvSpPr>
          <p:nvPr>
            <p:ph type="sldNum" sz="quarter" idx="12"/>
          </p:nvPr>
        </p:nvSpPr>
        <p:spPr/>
        <p:txBody>
          <a:bodyPr/>
          <a:lstStyle/>
          <a:p>
            <a:fld id="{33D86582-7455-425D-8C9D-2EBAA396C74C}" type="slidenum">
              <a:rPr lang="he-IL" smtClean="0"/>
              <a:t>9</a:t>
            </a:fld>
            <a:endParaRPr lang="he-IL"/>
          </a:p>
        </p:txBody>
      </p:sp>
    </p:spTree>
    <p:extLst>
      <p:ext uri="{BB962C8B-B14F-4D97-AF65-F5344CB8AC3E}">
        <p14:creationId xmlns:p14="http://schemas.microsoft.com/office/powerpoint/2010/main" val="567836514"/>
      </p:ext>
    </p:extLst>
  </p:cSld>
  <p:clrMapOvr>
    <a:masterClrMapping/>
  </p:clrMapOvr>
  <p:timing>
    <p:tnLst>
      <p:par>
        <p:cTn id="1" dur="indefinite" restart="never" nodeType="tmRoot"/>
      </p:par>
    </p:tnLst>
  </p:timing>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xmlns="" name="Retrospect" id="{5F128B03-DCCA-4EEB-AB3B-CF2899314A46}" vid="{9CC26709-368C-4D72-9060-94E5B3FF3CD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894</TotalTime>
  <Words>1473</Words>
  <Application>Microsoft Office PowerPoint</Application>
  <PresentationFormat>Custom</PresentationFormat>
  <Paragraphs>256</Paragraphs>
  <Slides>29</Slides>
  <Notes>29</Notes>
  <HiddenSlides>4</HiddenSlides>
  <MMClips>0</MMClips>
  <ScaleCrop>false</ScaleCrop>
  <HeadingPairs>
    <vt:vector size="6" baseType="variant">
      <vt:variant>
        <vt:lpstr>Theme</vt:lpstr>
      </vt:variant>
      <vt:variant>
        <vt:i4>2</vt:i4>
      </vt:variant>
      <vt:variant>
        <vt:lpstr>Embedded OLE Servers</vt:lpstr>
      </vt:variant>
      <vt:variant>
        <vt:i4>2</vt:i4>
      </vt:variant>
      <vt:variant>
        <vt:lpstr>Slide Titles</vt:lpstr>
      </vt:variant>
      <vt:variant>
        <vt:i4>29</vt:i4>
      </vt:variant>
    </vt:vector>
  </HeadingPairs>
  <TitlesOfParts>
    <vt:vector size="33" baseType="lpstr">
      <vt:lpstr>HDOfficeLightV0</vt:lpstr>
      <vt:lpstr>Retrospect</vt:lpstr>
      <vt:lpstr>Acrobat Document</vt:lpstr>
      <vt:lpstr>Adobe Acrobat Document</vt:lpstr>
      <vt:lpstr>http://www.tripick.net</vt:lpstr>
      <vt:lpstr>פלטפורמה חברתית למציאת שותפים למטיילים</vt:lpstr>
      <vt:lpstr>הצורך</vt:lpstr>
      <vt:lpstr>הפתרון</vt:lpstr>
      <vt:lpstr>הרכב המערכת</vt:lpstr>
      <vt:lpstr>פירוט טכני</vt:lpstr>
      <vt:lpstr>בסיס נתונים - Query</vt:lpstr>
      <vt:lpstr>בסיס נתונים - Lists</vt:lpstr>
      <vt:lpstr>בסיס נתונים - Users</vt:lpstr>
      <vt:lpstr>בסיס נתונים - Trip</vt:lpstr>
      <vt:lpstr>צילומי מסך: רישום/התחברות</vt:lpstr>
      <vt:lpstr>צילומי מסך: רישום</vt:lpstr>
      <vt:lpstr>צילומי מסך: Login - מסך הבית</vt:lpstr>
      <vt:lpstr>צילומי מסך: תפריט אישי</vt:lpstr>
      <vt:lpstr>צילומי מסך: מסך ארצות</vt:lpstr>
      <vt:lpstr>צילומי מסך: חיפוש שותפים</vt:lpstr>
      <vt:lpstr>צילומי מסך: רשימות טיולים</vt:lpstr>
      <vt:lpstr>צילומי מסך: מסך הפעילויות</vt:lpstr>
      <vt:lpstr>מערכות משיקות</vt:lpstr>
      <vt:lpstr>תמיכה</vt:lpstr>
      <vt:lpstr>ארכיטקטורה</vt:lpstr>
      <vt:lpstr>בחינת חלופות ובחירת הטכנולוגיה</vt:lpstr>
      <vt:lpstr>בחינת חלופות ובחירת הטכנולוגיה</vt:lpstr>
      <vt:lpstr>בחינת חלופות ובחירת הטכנולוגיה</vt:lpstr>
      <vt:lpstr>קישורים</vt:lpstr>
      <vt:lpstr>הצעת עבודה</vt:lpstr>
      <vt:lpstr>תכנית עבודה</vt:lpstr>
      <vt:lpstr>הצהרה על הכנה עצמית - גיתית רגב</vt:lpstr>
      <vt:lpstr>הצהרה על הכנה עצמית - עומרי משה</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Omri Moshe</dc:creator>
  <cp:lastModifiedBy>Omri Moshe</cp:lastModifiedBy>
  <cp:revision>164</cp:revision>
  <dcterms:created xsi:type="dcterms:W3CDTF">2015-10-05T16:21:11Z</dcterms:created>
  <dcterms:modified xsi:type="dcterms:W3CDTF">2015-10-08T12:08:29Z</dcterms:modified>
</cp:coreProperties>
</file>

<file path=docProps/thumbnail.jpeg>
</file>